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281" r:id="rId25"/>
    <p:sldId id="297" r:id="rId26"/>
    <p:sldId id="298" r:id="rId27"/>
    <p:sldId id="311" r:id="rId28"/>
    <p:sldId id="314" r:id="rId29"/>
    <p:sldId id="315" r:id="rId30"/>
    <p:sldId id="316" r:id="rId31"/>
    <p:sldId id="312" r:id="rId32"/>
    <p:sldId id="317" r:id="rId33"/>
    <p:sldId id="318" r:id="rId34"/>
    <p:sldId id="313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042748-C160-4A31-9889-2BBF312F32FF}" type="datetimeFigureOut">
              <a:rPr lang="de-DE"/>
              <a:pPr>
                <a:defRPr/>
              </a:pPr>
              <a:t>11.10.2012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D50C8A-66CA-4228-AAE1-415AFF2E6BB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7ED7-06C3-45F0-B237-0F4F48F80E31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6A64-F129-4AEC-86C3-DB9631352AA1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A0B1-B8CC-482B-9F94-890BE12D881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19F8F-7079-4C72-8ABF-2EBB06DF0AA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BA0C-9635-499B-97F5-D327BC9CED6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5D75E-33A3-4D58-B8B2-D3FE29FA29FA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9E09-A358-4F94-8D9B-0BB0CC24442E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1041-5C3C-4034-9FF9-7EC27DEFAD3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3446-0BD1-41F4-89AF-307BDDAC93F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6264-8DB5-4FB3-AFEF-B887491CCB3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590BF-350C-4C7C-A55A-36FD146754F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5B6F-4E0D-4599-B8B0-52070678BAD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8A82-1503-499F-A4C1-B62773647B81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D8DD268-8095-4E12-9E0B-D32E59C2C09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de-AT" sz="4200" b="1" dirty="0" smtClean="0"/>
              <a:t>Der frühhumanistische Übersetzer</a:t>
            </a:r>
            <a:br>
              <a:rPr lang="de-AT" sz="4200" b="1" dirty="0" smtClean="0"/>
            </a:br>
            <a:r>
              <a:rPr lang="de-AT" sz="4200" b="1" dirty="0" smtClean="0"/>
              <a:t> Niklas von </a:t>
            </a:r>
            <a:r>
              <a:rPr lang="de-AT" sz="4200" b="1" dirty="0" err="1" smtClean="0"/>
              <a:t>Wyle</a:t>
            </a:r>
            <a:endParaRPr lang="de-DE" sz="4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4365625"/>
            <a:ext cx="6410325" cy="1349375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j-lt"/>
              </a:rPr>
              <a:t>Alfred Noe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err="1" smtClean="0"/>
              <a:t>Historia</a:t>
            </a:r>
            <a:r>
              <a:rPr lang="de-AT" i="1" dirty="0" smtClean="0"/>
              <a:t> 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de-DE" sz="2800" dirty="0" smtClean="0">
                <a:latin typeface="+mj-lt"/>
              </a:rPr>
              <a:t>Kaiser Sigismund 1432 in Siena</a:t>
            </a:r>
          </a:p>
          <a:p>
            <a:r>
              <a:rPr lang="de-DE" sz="2800" dirty="0" smtClean="0">
                <a:latin typeface="+mj-lt"/>
              </a:rPr>
              <a:t>die verheiratete Protagonistin</a:t>
            </a:r>
            <a:br>
              <a:rPr lang="de-DE" sz="2800" dirty="0" smtClean="0">
                <a:latin typeface="+mj-lt"/>
              </a:rPr>
            </a:br>
            <a:r>
              <a:rPr lang="de-DE" sz="2800" dirty="0" smtClean="0">
                <a:latin typeface="+mj-lt"/>
              </a:rPr>
              <a:t>Lucretia</a:t>
            </a:r>
          </a:p>
          <a:p>
            <a:r>
              <a:rPr lang="de-DE" sz="2800" dirty="0" smtClean="0">
                <a:latin typeface="+mj-lt"/>
              </a:rPr>
              <a:t>ein Porträt in der Tradition</a:t>
            </a:r>
            <a:br>
              <a:rPr lang="de-DE" sz="2800" dirty="0" smtClean="0">
                <a:latin typeface="+mj-lt"/>
              </a:rPr>
            </a:br>
            <a:r>
              <a:rPr lang="de-DE" sz="2800" dirty="0" smtClean="0">
                <a:latin typeface="+mj-lt"/>
              </a:rPr>
              <a:t>des italienischen </a:t>
            </a:r>
            <a:r>
              <a:rPr lang="de-DE" sz="2800" i="1" dirty="0" smtClean="0">
                <a:latin typeface="+mj-lt"/>
              </a:rPr>
              <a:t>dolce </a:t>
            </a:r>
            <a:r>
              <a:rPr lang="de-DE" sz="2800" i="1" dirty="0" err="1" smtClean="0">
                <a:latin typeface="+mj-lt"/>
              </a:rPr>
              <a:t>stil</a:t>
            </a:r>
            <a:r>
              <a:rPr lang="de-DE" sz="2800" i="1" dirty="0" smtClean="0">
                <a:latin typeface="+mj-lt"/>
              </a:rPr>
              <a:t> </a:t>
            </a:r>
            <a:r>
              <a:rPr lang="de-DE" sz="2800" i="1" dirty="0" err="1" smtClean="0">
                <a:latin typeface="+mj-lt"/>
              </a:rPr>
              <a:t>nuovo</a:t>
            </a:r>
            <a:endParaRPr lang="de-DE" sz="2800" i="1" dirty="0" smtClean="0">
              <a:latin typeface="+mj-lt"/>
            </a:endParaRPr>
          </a:p>
          <a:p>
            <a:r>
              <a:rPr lang="de-DE" sz="2800" dirty="0" smtClean="0">
                <a:latin typeface="+mj-lt"/>
              </a:rPr>
              <a:t>der männliche Protagonist</a:t>
            </a:r>
            <a:br>
              <a:rPr lang="de-DE" sz="2800" dirty="0" smtClean="0">
                <a:latin typeface="+mj-lt"/>
              </a:rPr>
            </a:br>
            <a:r>
              <a:rPr lang="de-DE" sz="2800" dirty="0" err="1" smtClean="0">
                <a:latin typeface="+mj-lt"/>
              </a:rPr>
              <a:t>Euryalus</a:t>
            </a:r>
            <a:endParaRPr lang="de-DE" sz="2800" dirty="0" smtClean="0">
              <a:latin typeface="+mj-lt"/>
            </a:endParaRPr>
          </a:p>
          <a:p>
            <a:r>
              <a:rPr lang="de-DE" sz="2800" dirty="0" smtClean="0">
                <a:latin typeface="+mj-lt"/>
              </a:rPr>
              <a:t>der kaiserliche Kanzler</a:t>
            </a:r>
            <a:br>
              <a:rPr lang="de-DE" sz="2800" dirty="0" smtClean="0">
                <a:latin typeface="+mj-lt"/>
              </a:rPr>
            </a:br>
            <a:r>
              <a:rPr lang="de-DE" sz="2800" dirty="0" smtClean="0">
                <a:latin typeface="+mj-lt"/>
              </a:rPr>
              <a:t>Kaspar Schlick ?</a:t>
            </a:r>
            <a:endParaRPr lang="de-AT" sz="2800" dirty="0">
              <a:latin typeface="+mj-lt"/>
            </a:endParaRPr>
          </a:p>
        </p:txBody>
      </p:sp>
      <p:pic>
        <p:nvPicPr>
          <p:cNvPr id="4" name="Grafik 3" descr="Piccolomini-Historia-it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071546"/>
            <a:ext cx="330200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Vernunft und Begierde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r>
              <a:rPr lang="es-ES_tradnl" sz="2600" dirty="0" smtClean="0">
                <a:latin typeface="+mj-lt"/>
              </a:rPr>
              <a:t>Excute conceptas e casto pectore flammas si potes, infelix. </a:t>
            </a:r>
            <a:r>
              <a:rPr lang="en-US" sz="2600" dirty="0" smtClean="0">
                <a:latin typeface="+mj-lt"/>
              </a:rPr>
              <a:t>Si </a:t>
            </a:r>
            <a:r>
              <a:rPr lang="en-US" sz="2600" dirty="0" err="1" smtClean="0">
                <a:latin typeface="+mj-lt"/>
              </a:rPr>
              <a:t>possem</a:t>
            </a:r>
            <a:r>
              <a:rPr lang="en-US" sz="2600" dirty="0" smtClean="0">
                <a:latin typeface="+mj-lt"/>
              </a:rPr>
              <a:t>, non </a:t>
            </a:r>
            <a:r>
              <a:rPr lang="en-US" sz="2600" dirty="0" err="1" smtClean="0">
                <a:latin typeface="+mj-lt"/>
              </a:rPr>
              <a:t>essem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aegra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ut</a:t>
            </a:r>
            <a:r>
              <a:rPr lang="en-US" sz="2600" dirty="0" smtClean="0">
                <a:latin typeface="+mj-lt"/>
              </a:rPr>
              <a:t> sum. Nova me </a:t>
            </a:r>
            <a:r>
              <a:rPr lang="en-US" sz="2600" dirty="0" err="1" smtClean="0">
                <a:latin typeface="+mj-lt"/>
              </a:rPr>
              <a:t>vis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invitam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trahit</a:t>
            </a:r>
            <a:r>
              <a:rPr lang="en-US" sz="2600" dirty="0" smtClean="0">
                <a:latin typeface="+mj-lt"/>
              </a:rPr>
              <a:t>. </a:t>
            </a:r>
            <a:r>
              <a:rPr lang="it-IT" sz="2600" dirty="0" err="1" smtClean="0">
                <a:latin typeface="+mj-lt"/>
              </a:rPr>
              <a:t>Aliud</a:t>
            </a:r>
            <a:r>
              <a:rPr lang="it-IT" sz="2600" dirty="0" smtClean="0">
                <a:latin typeface="+mj-lt"/>
              </a:rPr>
              <a:t> cupido </a:t>
            </a:r>
            <a:r>
              <a:rPr lang="it-IT" sz="2600" dirty="0" err="1" smtClean="0">
                <a:latin typeface="+mj-lt"/>
              </a:rPr>
              <a:t>suadet</a:t>
            </a:r>
            <a:r>
              <a:rPr lang="it-IT" sz="2600" dirty="0" smtClean="0">
                <a:latin typeface="+mj-lt"/>
              </a:rPr>
              <a:t>, </a:t>
            </a:r>
            <a:r>
              <a:rPr lang="it-IT" sz="2600" dirty="0" err="1" smtClean="0">
                <a:latin typeface="+mj-lt"/>
              </a:rPr>
              <a:t>alia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mens</a:t>
            </a:r>
            <a:r>
              <a:rPr lang="it-IT" sz="2600" dirty="0" smtClean="0">
                <a:latin typeface="+mj-lt"/>
              </a:rPr>
              <a:t>. Scio quid sit </a:t>
            </a:r>
            <a:r>
              <a:rPr lang="it-IT" sz="2600" dirty="0" err="1" smtClean="0">
                <a:latin typeface="+mj-lt"/>
              </a:rPr>
              <a:t>melius</a:t>
            </a:r>
            <a:r>
              <a:rPr lang="it-IT" sz="2600" dirty="0" smtClean="0">
                <a:latin typeface="+mj-lt"/>
              </a:rPr>
              <a:t>, </a:t>
            </a:r>
            <a:r>
              <a:rPr lang="it-IT" sz="2600" dirty="0" err="1" smtClean="0">
                <a:latin typeface="+mj-lt"/>
              </a:rPr>
              <a:t>quod</a:t>
            </a:r>
            <a:r>
              <a:rPr lang="it-IT" sz="2600" dirty="0" smtClean="0">
                <a:latin typeface="+mj-lt"/>
              </a:rPr>
              <a:t> </a:t>
            </a:r>
            <a:r>
              <a:rPr lang="it-IT" sz="2600" dirty="0" err="1" smtClean="0">
                <a:latin typeface="+mj-lt"/>
              </a:rPr>
              <a:t>deterius</a:t>
            </a:r>
            <a:r>
              <a:rPr lang="it-IT" sz="2600" dirty="0" smtClean="0">
                <a:latin typeface="+mj-lt"/>
              </a:rPr>
              <a:t> est </a:t>
            </a:r>
            <a:r>
              <a:rPr lang="it-IT" sz="2600" dirty="0" err="1" smtClean="0">
                <a:latin typeface="+mj-lt"/>
              </a:rPr>
              <a:t>sequor</a:t>
            </a:r>
            <a:r>
              <a:rPr lang="it-IT" sz="2600" dirty="0" smtClean="0">
                <a:latin typeface="+mj-lt"/>
              </a:rPr>
              <a:t>.</a:t>
            </a:r>
          </a:p>
          <a:p>
            <a:r>
              <a:rPr lang="de-AT" sz="2600" dirty="0" smtClean="0">
                <a:latin typeface="+mj-lt"/>
              </a:rPr>
              <a:t>Enea Silvio </a:t>
            </a:r>
            <a:r>
              <a:rPr lang="de-AT" sz="2600" dirty="0" err="1" smtClean="0">
                <a:latin typeface="+mj-lt"/>
              </a:rPr>
              <a:t>Piccolomini</a:t>
            </a:r>
            <a:r>
              <a:rPr lang="de-AT" sz="2600" dirty="0" smtClean="0">
                <a:latin typeface="+mj-lt"/>
              </a:rPr>
              <a:t>: </a:t>
            </a:r>
            <a:r>
              <a:rPr lang="de-AT" sz="2600" dirty="0" err="1" smtClean="0">
                <a:latin typeface="+mj-lt"/>
              </a:rPr>
              <a:t>Euryalus</a:t>
            </a:r>
            <a:r>
              <a:rPr lang="de-AT" sz="2600" dirty="0" smtClean="0">
                <a:latin typeface="+mj-lt"/>
              </a:rPr>
              <a:t> und Lucretia. Lat. / Deutsch. Übers. und </a:t>
            </a:r>
            <a:r>
              <a:rPr lang="de-AT" sz="2600" dirty="0" err="1" smtClean="0">
                <a:latin typeface="+mj-lt"/>
              </a:rPr>
              <a:t>hg</a:t>
            </a:r>
            <a:r>
              <a:rPr lang="de-AT" sz="2600" dirty="0" smtClean="0">
                <a:latin typeface="+mj-lt"/>
              </a:rPr>
              <a:t>. von Herbert Rädle. </a:t>
            </a:r>
            <a:r>
              <a:rPr lang="de-DE" sz="2600" dirty="0" smtClean="0">
                <a:latin typeface="+mj-lt"/>
              </a:rPr>
              <a:t>Stuttgart 1993</a:t>
            </a:r>
            <a:endParaRPr lang="de-AT" sz="2600" dirty="0" smtClean="0">
              <a:latin typeface="+mj-lt"/>
            </a:endParaRPr>
          </a:p>
          <a:p>
            <a:r>
              <a:rPr lang="de-AT" sz="2600" dirty="0" smtClean="0">
                <a:latin typeface="+mj-lt"/>
              </a:rPr>
              <a:t> Aber </a:t>
            </a:r>
            <a:r>
              <a:rPr lang="de-AT" sz="2600" dirty="0" err="1" smtClean="0">
                <a:latin typeface="+mj-lt"/>
              </a:rPr>
              <a:t>schlach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vs</a:t>
            </a:r>
            <a:r>
              <a:rPr lang="de-AT" sz="2600" dirty="0" smtClean="0">
                <a:latin typeface="+mj-lt"/>
              </a:rPr>
              <a:t> du </a:t>
            </a:r>
            <a:r>
              <a:rPr lang="de-AT" sz="2600" dirty="0" err="1" smtClean="0">
                <a:latin typeface="+mj-lt"/>
              </a:rPr>
              <a:t>vnselige</a:t>
            </a:r>
            <a:r>
              <a:rPr lang="de-AT" sz="2600" dirty="0" smtClean="0">
                <a:latin typeface="+mj-lt"/>
              </a:rPr>
              <a:t> die </a:t>
            </a:r>
            <a:r>
              <a:rPr lang="de-AT" sz="2600" dirty="0" err="1" smtClean="0">
                <a:latin typeface="+mj-lt"/>
              </a:rPr>
              <a:t>empfangnen</a:t>
            </a:r>
            <a:r>
              <a:rPr lang="de-AT" sz="2600" dirty="0" smtClean="0">
                <a:latin typeface="+mj-lt"/>
              </a:rPr>
              <a:t> flammen </a:t>
            </a:r>
            <a:r>
              <a:rPr lang="de-AT" sz="2600" dirty="0" err="1" smtClean="0">
                <a:latin typeface="+mj-lt"/>
              </a:rPr>
              <a:t>vsz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dinem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küschen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hertzen</a:t>
            </a:r>
            <a:r>
              <a:rPr lang="de-AT" sz="2600" dirty="0" smtClean="0">
                <a:latin typeface="+mj-lt"/>
              </a:rPr>
              <a:t>. Ja möchte </a:t>
            </a:r>
            <a:r>
              <a:rPr lang="de-AT" sz="2600" dirty="0" err="1" smtClean="0">
                <a:latin typeface="+mj-lt"/>
              </a:rPr>
              <a:t>jch</a:t>
            </a:r>
            <a:r>
              <a:rPr lang="de-AT" sz="2600" dirty="0" smtClean="0">
                <a:latin typeface="+mj-lt"/>
              </a:rPr>
              <a:t>. so wer ich </a:t>
            </a:r>
            <a:r>
              <a:rPr lang="de-AT" sz="2600" dirty="0" err="1" smtClean="0">
                <a:latin typeface="+mj-lt"/>
              </a:rPr>
              <a:t>nit</a:t>
            </a:r>
            <a:r>
              <a:rPr lang="de-AT" sz="2600" dirty="0" smtClean="0">
                <a:latin typeface="+mj-lt"/>
              </a:rPr>
              <a:t> siech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krancke</a:t>
            </a:r>
            <a:r>
              <a:rPr lang="de-AT" sz="2600" dirty="0" smtClean="0">
                <a:latin typeface="+mj-lt"/>
              </a:rPr>
              <a:t> als </a:t>
            </a:r>
            <a:r>
              <a:rPr lang="de-AT" sz="2600" dirty="0" err="1" smtClean="0">
                <a:latin typeface="+mj-lt"/>
              </a:rPr>
              <a:t>jch</a:t>
            </a:r>
            <a:r>
              <a:rPr lang="de-AT" sz="2600" dirty="0" smtClean="0">
                <a:latin typeface="+mj-lt"/>
              </a:rPr>
              <a:t> bin. </a:t>
            </a:r>
            <a:r>
              <a:rPr lang="de-AT" sz="2600" dirty="0" err="1" smtClean="0">
                <a:latin typeface="+mj-lt"/>
              </a:rPr>
              <a:t>Nüwe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craft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macht </a:t>
            </a:r>
            <a:r>
              <a:rPr lang="de-AT" sz="2600" dirty="0" err="1" smtClean="0">
                <a:latin typeface="+mj-lt"/>
              </a:rPr>
              <a:t>tůnt</a:t>
            </a:r>
            <a:r>
              <a:rPr lang="de-AT" sz="2600" dirty="0" smtClean="0">
                <a:latin typeface="+mj-lt"/>
              </a:rPr>
              <a:t> mich ziehen </a:t>
            </a:r>
            <a:r>
              <a:rPr lang="de-AT" sz="2600" dirty="0" err="1" smtClean="0">
                <a:latin typeface="+mj-lt"/>
              </a:rPr>
              <a:t>jn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ain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ander</a:t>
            </a:r>
            <a:r>
              <a:rPr lang="de-AT" sz="2600" dirty="0" smtClean="0">
                <a:latin typeface="+mj-lt"/>
              </a:rPr>
              <a:t> leben. </a:t>
            </a:r>
            <a:r>
              <a:rPr lang="de-AT" sz="2600" dirty="0" err="1" smtClean="0">
                <a:latin typeface="+mj-lt"/>
              </a:rPr>
              <a:t>Ain</a:t>
            </a:r>
            <a:r>
              <a:rPr lang="de-AT" sz="2600" dirty="0" smtClean="0">
                <a:latin typeface="+mj-lt"/>
              </a:rPr>
              <a:t> anders </a:t>
            </a:r>
            <a:r>
              <a:rPr lang="de-AT" sz="2600" dirty="0" err="1" smtClean="0">
                <a:latin typeface="+mj-lt"/>
              </a:rPr>
              <a:t>rătet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lyplich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anfechtung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ain</a:t>
            </a:r>
            <a:r>
              <a:rPr lang="de-AT" sz="2600" dirty="0" smtClean="0">
                <a:latin typeface="+mj-lt"/>
              </a:rPr>
              <a:t> anders </a:t>
            </a:r>
            <a:r>
              <a:rPr lang="de-AT" sz="2600" dirty="0" err="1" smtClean="0">
                <a:latin typeface="+mj-lt"/>
              </a:rPr>
              <a:t>rătet</a:t>
            </a:r>
            <a:r>
              <a:rPr lang="de-AT" sz="2600" dirty="0" smtClean="0">
                <a:latin typeface="+mj-lt"/>
              </a:rPr>
              <a:t> min </a:t>
            </a:r>
            <a:r>
              <a:rPr lang="de-AT" sz="2600" dirty="0" err="1" smtClean="0">
                <a:latin typeface="+mj-lt"/>
              </a:rPr>
              <a:t>gemüt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vernunfte</a:t>
            </a:r>
            <a:r>
              <a:rPr lang="de-AT" sz="2600" dirty="0" smtClean="0">
                <a:latin typeface="+mj-lt"/>
              </a:rPr>
              <a:t>. </a:t>
            </a:r>
            <a:r>
              <a:rPr lang="de-AT" sz="2600" dirty="0" err="1" smtClean="0">
                <a:latin typeface="+mj-lt"/>
              </a:rPr>
              <a:t>Jch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waisz</a:t>
            </a:r>
            <a:r>
              <a:rPr lang="de-AT" sz="2600" dirty="0" smtClean="0">
                <a:latin typeface="+mj-lt"/>
              </a:rPr>
              <a:t> welches das besser ist, aber dem böser folg </a:t>
            </a:r>
            <a:r>
              <a:rPr lang="de-AT" sz="2600" dirty="0" err="1" smtClean="0">
                <a:latin typeface="+mj-lt"/>
              </a:rPr>
              <a:t>jch</a:t>
            </a:r>
            <a:r>
              <a:rPr lang="de-AT" sz="2600" dirty="0" smtClean="0">
                <a:latin typeface="+mj-lt"/>
              </a:rPr>
              <a:t>.</a:t>
            </a:r>
            <a:endParaRPr lang="de-AT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Zwillingsformen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ein mehrdeutiger lateinischer Ausdruck durch zwei deutsche Ausdrücke ersetzt</a:t>
            </a:r>
          </a:p>
          <a:p>
            <a:r>
              <a:rPr lang="de-DE" dirty="0" err="1" smtClean="0">
                <a:latin typeface="+mj-lt"/>
              </a:rPr>
              <a:t>aegra</a:t>
            </a:r>
            <a:r>
              <a:rPr lang="de-DE" dirty="0" smtClean="0">
                <a:latin typeface="+mj-lt"/>
              </a:rPr>
              <a:t> = siech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krancke</a:t>
            </a:r>
            <a:endParaRPr lang="de-DE" dirty="0" smtClean="0">
              <a:latin typeface="+mj-lt"/>
            </a:endParaRPr>
          </a:p>
          <a:p>
            <a:r>
              <a:rPr lang="de-DE" dirty="0" err="1" smtClean="0">
                <a:latin typeface="+mj-lt"/>
              </a:rPr>
              <a:t>vis</a:t>
            </a:r>
            <a:r>
              <a:rPr lang="de-DE" dirty="0" smtClean="0">
                <a:latin typeface="+mj-lt"/>
              </a:rPr>
              <a:t> = </a:t>
            </a:r>
            <a:r>
              <a:rPr lang="de-DE" dirty="0" err="1" smtClean="0">
                <a:latin typeface="+mj-lt"/>
              </a:rPr>
              <a:t>craft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macht</a:t>
            </a:r>
          </a:p>
          <a:p>
            <a:r>
              <a:rPr lang="de-DE" dirty="0" err="1" smtClean="0">
                <a:latin typeface="+mj-lt"/>
              </a:rPr>
              <a:t>mens</a:t>
            </a:r>
            <a:r>
              <a:rPr lang="de-DE" dirty="0" smtClean="0">
                <a:latin typeface="+mj-lt"/>
              </a:rPr>
              <a:t> = </a:t>
            </a:r>
            <a:r>
              <a:rPr lang="de-DE" dirty="0" err="1" smtClean="0">
                <a:latin typeface="+mj-lt"/>
              </a:rPr>
              <a:t>gemüt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vernunfte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Weiterentwicklung der deutschen Sprache</a:t>
            </a:r>
          </a:p>
          <a:p>
            <a:r>
              <a:rPr lang="de-DE" dirty="0" smtClean="0">
                <a:latin typeface="+mj-lt"/>
              </a:rPr>
              <a:t>der lexikalische Reichtum des Lateinischen</a:t>
            </a:r>
          </a:p>
          <a:p>
            <a:r>
              <a:rPr lang="de-DE" dirty="0" smtClean="0">
                <a:latin typeface="+mj-lt"/>
              </a:rPr>
              <a:t>seine semantische Präzision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Rückbesinnung auf moralische Gebote</a:t>
            </a:r>
          </a:p>
          <a:p>
            <a:r>
              <a:rPr lang="de-DE" dirty="0" smtClean="0">
                <a:latin typeface="+mj-lt"/>
              </a:rPr>
              <a:t>literarische Rechtfertigung aus mythologischen Vorbildern</a:t>
            </a:r>
          </a:p>
          <a:p>
            <a:r>
              <a:rPr lang="de-DE" dirty="0" smtClean="0">
                <a:latin typeface="+mj-lt"/>
              </a:rPr>
              <a:t>Helena, Ariadne oder Medea</a:t>
            </a:r>
          </a:p>
          <a:p>
            <a:r>
              <a:rPr lang="fr-FR" dirty="0" err="1" smtClean="0">
                <a:latin typeface="+mj-lt"/>
              </a:rPr>
              <a:t>Nemo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errantem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arguit</a:t>
            </a:r>
            <a:r>
              <a:rPr lang="fr-FR" dirty="0" smtClean="0">
                <a:latin typeface="+mj-lt"/>
              </a:rPr>
              <a:t>, qui cum </a:t>
            </a:r>
            <a:r>
              <a:rPr lang="fr-FR" dirty="0" err="1" smtClean="0">
                <a:latin typeface="+mj-lt"/>
              </a:rPr>
              <a:t>multis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errat</a:t>
            </a:r>
            <a:r>
              <a:rPr lang="fr-FR" dirty="0" smtClean="0">
                <a:latin typeface="+mj-lt"/>
              </a:rPr>
              <a:t>.</a:t>
            </a:r>
          </a:p>
          <a:p>
            <a:r>
              <a:rPr lang="de-AT" dirty="0" err="1" smtClean="0">
                <a:latin typeface="+mj-lt"/>
              </a:rPr>
              <a:t>Niemant</a:t>
            </a:r>
            <a:r>
              <a:rPr lang="de-AT" dirty="0" smtClean="0">
                <a:latin typeface="+mj-lt"/>
              </a:rPr>
              <a:t> straffet den Irrenden, der mit </a:t>
            </a:r>
            <a:r>
              <a:rPr lang="de-AT" dirty="0" err="1" smtClean="0">
                <a:latin typeface="+mj-lt"/>
              </a:rPr>
              <a:t>vil</a:t>
            </a:r>
            <a:r>
              <a:rPr lang="de-AT" dirty="0" smtClean="0">
                <a:latin typeface="+mj-lt"/>
              </a:rPr>
              <a:t> Irret.</a:t>
            </a:r>
          </a:p>
          <a:p>
            <a:r>
              <a:rPr lang="de-DE" dirty="0" smtClean="0">
                <a:latin typeface="+mj-lt"/>
              </a:rPr>
              <a:t>Diener </a:t>
            </a:r>
            <a:r>
              <a:rPr lang="de-DE" dirty="0" err="1" smtClean="0">
                <a:latin typeface="+mj-lt"/>
              </a:rPr>
              <a:t>Sosias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deutsche Abstammung</a:t>
            </a:r>
          </a:p>
          <a:p>
            <a:r>
              <a:rPr lang="de-DE" dirty="0" smtClean="0">
                <a:latin typeface="+mj-lt"/>
              </a:rPr>
              <a:t>sozialphilosophischer Kommentar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r>
              <a:rPr lang="fr-FR" dirty="0" err="1" smtClean="0">
                <a:latin typeface="+mj-lt"/>
              </a:rPr>
              <a:t>Ita</a:t>
            </a:r>
            <a:r>
              <a:rPr lang="fr-FR" dirty="0" smtClean="0">
                <a:latin typeface="+mj-lt"/>
              </a:rPr>
              <a:t> est </a:t>
            </a:r>
            <a:r>
              <a:rPr lang="fr-FR" dirty="0" err="1" smtClean="0">
                <a:latin typeface="+mj-lt"/>
              </a:rPr>
              <a:t>sane</a:t>
            </a:r>
            <a:r>
              <a:rPr lang="fr-FR" dirty="0" smtClean="0">
                <a:latin typeface="+mj-lt"/>
              </a:rPr>
              <a:t>, ut </a:t>
            </a:r>
            <a:r>
              <a:rPr lang="fr-FR" dirty="0" err="1" smtClean="0">
                <a:latin typeface="+mj-lt"/>
              </a:rPr>
              <a:t>sapientibus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videtur</a:t>
            </a:r>
            <a:r>
              <a:rPr lang="fr-FR" dirty="0" smtClean="0">
                <a:latin typeface="+mj-lt"/>
              </a:rPr>
              <a:t>: </a:t>
            </a:r>
            <a:r>
              <a:rPr lang="fr-FR" dirty="0" err="1" smtClean="0">
                <a:latin typeface="+mj-lt"/>
              </a:rPr>
              <a:t>humiles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tantum</a:t>
            </a:r>
            <a:r>
              <a:rPr lang="fr-FR" dirty="0" smtClean="0">
                <a:latin typeface="+mj-lt"/>
              </a:rPr>
              <a:t> casas habitat </a:t>
            </a:r>
            <a:r>
              <a:rPr lang="fr-FR" dirty="0" err="1" smtClean="0">
                <a:latin typeface="+mj-lt"/>
              </a:rPr>
              <a:t>castitas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solaque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pauperies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affectu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sano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tenetur</a:t>
            </a:r>
            <a:r>
              <a:rPr lang="fr-FR" dirty="0" smtClean="0">
                <a:latin typeface="+mj-lt"/>
              </a:rPr>
              <a:t> et </a:t>
            </a:r>
            <a:r>
              <a:rPr lang="fr-FR" dirty="0" err="1" smtClean="0">
                <a:latin typeface="+mj-lt"/>
              </a:rPr>
              <a:t>quae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domus</a:t>
            </a:r>
            <a:r>
              <a:rPr lang="fr-FR" dirty="0" smtClean="0">
                <a:latin typeface="+mj-lt"/>
              </a:rPr>
              <a:t> se </a:t>
            </a:r>
            <a:r>
              <a:rPr lang="fr-FR" dirty="0" err="1" smtClean="0">
                <a:latin typeface="+mj-lt"/>
              </a:rPr>
              <a:t>coercet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modico</a:t>
            </a:r>
            <a:r>
              <a:rPr lang="fr-FR" dirty="0" smtClean="0">
                <a:latin typeface="+mj-lt"/>
              </a:rPr>
              <a:t>. </a:t>
            </a:r>
            <a:r>
              <a:rPr lang="de-DE" dirty="0" err="1" smtClean="0">
                <a:latin typeface="+mj-lt"/>
              </a:rPr>
              <a:t>Divites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aedes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nescit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pudicitia</a:t>
            </a:r>
            <a:r>
              <a:rPr lang="de-DE" dirty="0" smtClean="0">
                <a:latin typeface="+mj-lt"/>
              </a:rPr>
              <a:t>.</a:t>
            </a:r>
          </a:p>
          <a:p>
            <a:r>
              <a:rPr lang="de-DE" dirty="0" smtClean="0">
                <a:latin typeface="+mj-lt"/>
              </a:rPr>
              <a:t>Es ist </a:t>
            </a:r>
            <a:r>
              <a:rPr lang="de-DE" dirty="0" err="1" smtClean="0">
                <a:latin typeface="+mj-lt"/>
              </a:rPr>
              <a:t>wăr</a:t>
            </a:r>
            <a:r>
              <a:rPr lang="de-DE" dirty="0" smtClean="0">
                <a:latin typeface="+mj-lt"/>
              </a:rPr>
              <a:t> als die </a:t>
            </a:r>
            <a:r>
              <a:rPr lang="de-DE" dirty="0" err="1" smtClean="0">
                <a:latin typeface="+mj-lt"/>
              </a:rPr>
              <a:t>wysen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bedunckt</a:t>
            </a:r>
            <a:r>
              <a:rPr lang="de-DE" dirty="0" smtClean="0">
                <a:latin typeface="+mj-lt"/>
              </a:rPr>
              <a:t> das </a:t>
            </a:r>
            <a:r>
              <a:rPr lang="de-DE" dirty="0" err="1" smtClean="0">
                <a:latin typeface="+mj-lt"/>
              </a:rPr>
              <a:t>küschhait</a:t>
            </a:r>
            <a:r>
              <a:rPr lang="de-DE" dirty="0" smtClean="0">
                <a:latin typeface="+mj-lt"/>
              </a:rPr>
              <a:t> allein </a:t>
            </a:r>
            <a:r>
              <a:rPr lang="de-DE" dirty="0" err="1" smtClean="0">
                <a:latin typeface="+mj-lt"/>
              </a:rPr>
              <a:t>wonet</a:t>
            </a:r>
            <a:r>
              <a:rPr lang="de-DE" dirty="0" smtClean="0">
                <a:latin typeface="+mj-lt"/>
              </a:rPr>
              <a:t> In demütigen </a:t>
            </a:r>
            <a:r>
              <a:rPr lang="de-DE" dirty="0" err="1" smtClean="0">
                <a:latin typeface="+mj-lt"/>
              </a:rPr>
              <a:t>hütten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das </a:t>
            </a:r>
            <a:r>
              <a:rPr lang="de-DE" dirty="0" err="1" smtClean="0">
                <a:latin typeface="+mj-lt"/>
              </a:rPr>
              <a:t>allain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armůt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behept</a:t>
            </a:r>
            <a:r>
              <a:rPr lang="de-DE" dirty="0" smtClean="0">
                <a:latin typeface="+mj-lt"/>
              </a:rPr>
              <a:t> wird In rechter </a:t>
            </a:r>
            <a:r>
              <a:rPr lang="de-DE" dirty="0" err="1" smtClean="0">
                <a:latin typeface="+mj-lt"/>
              </a:rPr>
              <a:t>begirde</a:t>
            </a:r>
            <a:r>
              <a:rPr lang="de-DE" dirty="0" smtClean="0">
                <a:latin typeface="+mj-lt"/>
              </a:rPr>
              <a:t>, die sich In </a:t>
            </a:r>
            <a:r>
              <a:rPr lang="de-DE" dirty="0" err="1" smtClean="0">
                <a:latin typeface="+mj-lt"/>
              </a:rPr>
              <a:t>klainem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gehüse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lăst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benügen</a:t>
            </a:r>
            <a:r>
              <a:rPr lang="de-DE" dirty="0" smtClean="0">
                <a:latin typeface="+mj-lt"/>
              </a:rPr>
              <a:t>. Dann </a:t>
            </a:r>
            <a:r>
              <a:rPr lang="de-DE" dirty="0" err="1" smtClean="0">
                <a:latin typeface="+mj-lt"/>
              </a:rPr>
              <a:t>küschhait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waisz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nit</a:t>
            </a:r>
            <a:r>
              <a:rPr lang="de-DE" dirty="0" smtClean="0">
                <a:latin typeface="+mj-lt"/>
              </a:rPr>
              <a:t> die </a:t>
            </a:r>
            <a:r>
              <a:rPr lang="de-DE" dirty="0" err="1" smtClean="0">
                <a:latin typeface="+mj-lt"/>
              </a:rPr>
              <a:t>kostlichkait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rycher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hüsern</a:t>
            </a:r>
            <a:r>
              <a:rPr lang="de-DE" dirty="0" smtClean="0">
                <a:latin typeface="+mj-lt"/>
              </a:rPr>
              <a:t>.</a:t>
            </a:r>
          </a:p>
          <a:p>
            <a:r>
              <a:rPr lang="de-DE" dirty="0" smtClean="0">
                <a:latin typeface="+mj-lt"/>
              </a:rPr>
              <a:t>klassische Textreferenzen von Ovid bis Seneca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5043494" cy="5130817"/>
          </a:xfrm>
        </p:spPr>
        <p:txBody>
          <a:bodyPr/>
          <a:lstStyle/>
          <a:p>
            <a:r>
              <a:rPr lang="it-IT" sz="2800" dirty="0" smtClean="0">
                <a:latin typeface="+mj-lt"/>
              </a:rPr>
              <a:t>Quid ego </a:t>
            </a:r>
            <a:r>
              <a:rPr lang="it-IT" sz="2800" dirty="0" err="1" smtClean="0">
                <a:latin typeface="+mj-lt"/>
              </a:rPr>
              <a:t>naturae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legibus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renitar</a:t>
            </a:r>
            <a:r>
              <a:rPr lang="it-IT" sz="2800" dirty="0" smtClean="0">
                <a:latin typeface="+mj-lt"/>
              </a:rPr>
              <a:t>? </a:t>
            </a:r>
            <a:r>
              <a:rPr lang="fr-FR" sz="2800" dirty="0" err="1" smtClean="0">
                <a:latin typeface="+mj-lt"/>
              </a:rPr>
              <a:t>Omnia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vincit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amor</a:t>
            </a:r>
            <a:r>
              <a:rPr lang="fr-FR" sz="2800" dirty="0" smtClean="0">
                <a:latin typeface="+mj-lt"/>
              </a:rPr>
              <a:t>; et nos </a:t>
            </a:r>
            <a:r>
              <a:rPr lang="fr-FR" sz="2800" dirty="0" err="1" smtClean="0">
                <a:latin typeface="+mj-lt"/>
              </a:rPr>
              <a:t>cedamus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amori</a:t>
            </a:r>
            <a:r>
              <a:rPr lang="fr-FR" sz="2800" dirty="0" smtClean="0">
                <a:latin typeface="+mj-lt"/>
              </a:rPr>
              <a:t>.</a:t>
            </a:r>
            <a:endParaRPr lang="de-AT" sz="2800" dirty="0" smtClean="0">
              <a:latin typeface="+mj-lt"/>
            </a:endParaRPr>
          </a:p>
          <a:p>
            <a:r>
              <a:rPr lang="de-AT" sz="2800" dirty="0" smtClean="0">
                <a:latin typeface="+mj-lt"/>
              </a:rPr>
              <a:t>dar </a:t>
            </a:r>
            <a:r>
              <a:rPr lang="de-AT" sz="2800" dirty="0" err="1" smtClean="0">
                <a:latin typeface="+mj-lt"/>
              </a:rPr>
              <a:t>vmb</a:t>
            </a:r>
            <a:r>
              <a:rPr lang="de-AT" sz="2800" dirty="0" smtClean="0">
                <a:latin typeface="+mj-lt"/>
              </a:rPr>
              <a:t> was widerstrebe </a:t>
            </a:r>
            <a:r>
              <a:rPr lang="de-AT" sz="2800" dirty="0" err="1" smtClean="0">
                <a:latin typeface="+mj-lt"/>
              </a:rPr>
              <a:t>jch</a:t>
            </a:r>
            <a:r>
              <a:rPr lang="de-AT" sz="2800" dirty="0" smtClean="0">
                <a:latin typeface="+mj-lt"/>
              </a:rPr>
              <a:t> dann der </a:t>
            </a:r>
            <a:r>
              <a:rPr lang="de-AT" sz="2800" dirty="0" err="1" smtClean="0">
                <a:latin typeface="+mj-lt"/>
              </a:rPr>
              <a:t>satzung</a:t>
            </a:r>
            <a:r>
              <a:rPr lang="de-AT" sz="2800" dirty="0" smtClean="0">
                <a:latin typeface="+mj-lt"/>
              </a:rPr>
              <a:t> der </a:t>
            </a:r>
            <a:r>
              <a:rPr lang="de-AT" sz="2800" dirty="0" err="1" smtClean="0">
                <a:latin typeface="+mj-lt"/>
              </a:rPr>
              <a:t>nature</a:t>
            </a:r>
            <a:r>
              <a:rPr lang="de-AT" sz="2800" dirty="0" smtClean="0">
                <a:latin typeface="+mj-lt"/>
              </a:rPr>
              <a:t>? liebe überwindet alle ding. Dar </a:t>
            </a:r>
            <a:r>
              <a:rPr lang="de-AT" sz="2800" dirty="0" err="1" smtClean="0">
                <a:latin typeface="+mj-lt"/>
              </a:rPr>
              <a:t>vmb</a:t>
            </a:r>
            <a:r>
              <a:rPr lang="de-AT" sz="2800" dirty="0" smtClean="0">
                <a:latin typeface="+mj-lt"/>
              </a:rPr>
              <a:t> </a:t>
            </a:r>
            <a:r>
              <a:rPr lang="de-AT" sz="2800" dirty="0" err="1" smtClean="0">
                <a:latin typeface="+mj-lt"/>
              </a:rPr>
              <a:t>wychen</a:t>
            </a:r>
            <a:r>
              <a:rPr lang="de-AT" sz="2800" dirty="0" smtClean="0">
                <a:latin typeface="+mj-lt"/>
              </a:rPr>
              <a:t> wir der liebe.</a:t>
            </a:r>
          </a:p>
          <a:p>
            <a:r>
              <a:rPr lang="de-DE" sz="2800" dirty="0" smtClean="0">
                <a:latin typeface="+mj-lt"/>
              </a:rPr>
              <a:t>Kupplerin und erster Briefverkehr</a:t>
            </a:r>
          </a:p>
          <a:p>
            <a:r>
              <a:rPr lang="de-DE" sz="2800" dirty="0" smtClean="0">
                <a:latin typeface="+mj-lt"/>
              </a:rPr>
              <a:t>Beispiele </a:t>
            </a:r>
            <a:r>
              <a:rPr lang="de-DE" sz="2800" dirty="0" err="1" smtClean="0">
                <a:latin typeface="+mj-lt"/>
              </a:rPr>
              <a:t>ausgefeiltester</a:t>
            </a:r>
            <a:r>
              <a:rPr lang="de-DE" sz="2800" dirty="0" smtClean="0">
                <a:latin typeface="+mj-lt"/>
              </a:rPr>
              <a:t> Rhetorik</a:t>
            </a:r>
            <a:endParaRPr lang="de-AT" sz="2800" dirty="0" smtClean="0">
              <a:latin typeface="+mj-lt"/>
            </a:endParaRPr>
          </a:p>
        </p:txBody>
      </p:sp>
      <p:pic>
        <p:nvPicPr>
          <p:cNvPr id="4" name="Grafik 3" descr="Piccolomini-Historia-it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990281"/>
            <a:ext cx="3239391" cy="508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115328" cy="5059379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turris</a:t>
            </a:r>
            <a:r>
              <a:rPr lang="en-US" dirty="0" smtClean="0">
                <a:latin typeface="+mj-lt"/>
              </a:rPr>
              <a:t>, quae – </a:t>
            </a:r>
            <a:r>
              <a:rPr lang="en-US" dirty="0" err="1" smtClean="0">
                <a:latin typeface="+mj-lt"/>
              </a:rPr>
              <a:t>fracta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interius</a:t>
            </a:r>
            <a:r>
              <a:rPr lang="en-US" dirty="0" smtClean="0">
                <a:latin typeface="+mj-lt"/>
              </a:rPr>
              <a:t> – </a:t>
            </a:r>
            <a:r>
              <a:rPr lang="en-US" dirty="0" err="1" smtClean="0">
                <a:latin typeface="+mj-lt"/>
              </a:rPr>
              <a:t>inexpugnabilis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videtur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exterius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ariete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admoto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mox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confringitur</a:t>
            </a:r>
            <a:r>
              <a:rPr lang="en-US" dirty="0" smtClean="0">
                <a:latin typeface="+mj-lt"/>
              </a:rPr>
              <a:t>, sic </a:t>
            </a:r>
            <a:r>
              <a:rPr lang="en-US" dirty="0" err="1" smtClean="0">
                <a:latin typeface="+mj-lt"/>
              </a:rPr>
              <a:t>Euryali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verbis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Lucretia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victa</a:t>
            </a:r>
            <a:r>
              <a:rPr lang="en-US" dirty="0" smtClean="0">
                <a:latin typeface="+mj-lt"/>
              </a:rPr>
              <a:t> est.</a:t>
            </a:r>
            <a:endParaRPr lang="de-AT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 […]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min turn der </a:t>
            </a:r>
            <a:r>
              <a:rPr lang="de-DE" dirty="0" err="1" smtClean="0">
                <a:latin typeface="+mj-lt"/>
              </a:rPr>
              <a:t>jnnwendig</a:t>
            </a:r>
            <a:r>
              <a:rPr lang="de-DE" dirty="0" smtClean="0">
                <a:latin typeface="+mj-lt"/>
              </a:rPr>
              <a:t> gebrochen ist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vszwendig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schynt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vest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nit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zegewinnen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der doch (so sich </a:t>
            </a:r>
            <a:r>
              <a:rPr lang="de-DE" dirty="0" err="1" smtClean="0">
                <a:latin typeface="+mj-lt"/>
              </a:rPr>
              <a:t>ain</a:t>
            </a:r>
            <a:r>
              <a:rPr lang="de-DE" dirty="0" smtClean="0">
                <a:latin typeface="+mj-lt"/>
              </a:rPr>
              <a:t> wider dar an </a:t>
            </a:r>
            <a:r>
              <a:rPr lang="de-DE" dirty="0" err="1" smtClean="0">
                <a:latin typeface="+mj-lt"/>
              </a:rPr>
              <a:t>stiesz</a:t>
            </a:r>
            <a:r>
              <a:rPr lang="de-DE" dirty="0" smtClean="0">
                <a:latin typeface="+mj-lt"/>
              </a:rPr>
              <a:t>) schnelle </a:t>
            </a:r>
            <a:r>
              <a:rPr lang="de-DE" dirty="0" err="1" smtClean="0">
                <a:latin typeface="+mj-lt"/>
              </a:rPr>
              <a:t>wurd</a:t>
            </a:r>
            <a:r>
              <a:rPr lang="de-DE" dirty="0" smtClean="0">
                <a:latin typeface="+mj-lt"/>
              </a:rPr>
              <a:t> zerfallen. Lucrecia ist durch diese </a:t>
            </a:r>
            <a:r>
              <a:rPr lang="de-DE" dirty="0" err="1" smtClean="0">
                <a:latin typeface="+mj-lt"/>
              </a:rPr>
              <a:t>euriols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wort</a:t>
            </a:r>
            <a:r>
              <a:rPr lang="de-DE" dirty="0" smtClean="0">
                <a:latin typeface="+mj-lt"/>
              </a:rPr>
              <a:t> überwunden worden.</a:t>
            </a:r>
            <a:endParaRPr lang="de-AT" dirty="0" smtClean="0">
              <a:latin typeface="+mj-lt"/>
            </a:endParaRPr>
          </a:p>
          <a:p>
            <a:r>
              <a:rPr lang="it-IT" dirty="0" err="1" smtClean="0">
                <a:latin typeface="+mj-lt"/>
              </a:rPr>
              <a:t>Vicisti</a:t>
            </a:r>
            <a:r>
              <a:rPr lang="it-IT" dirty="0" smtClean="0">
                <a:latin typeface="+mj-lt"/>
              </a:rPr>
              <a:t>, </a:t>
            </a:r>
            <a:r>
              <a:rPr lang="it-IT" dirty="0" err="1" smtClean="0">
                <a:latin typeface="+mj-lt"/>
              </a:rPr>
              <a:t>iamque</a:t>
            </a:r>
            <a:r>
              <a:rPr lang="it-IT" dirty="0" smtClean="0">
                <a:latin typeface="+mj-lt"/>
              </a:rPr>
              <a:t> tua sum.</a:t>
            </a:r>
            <a:endParaRPr lang="de-AT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Du </a:t>
            </a:r>
            <a:r>
              <a:rPr lang="de-DE" dirty="0" err="1" smtClean="0">
                <a:latin typeface="+mj-lt"/>
              </a:rPr>
              <a:t>hăst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gesigen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ich bin </a:t>
            </a:r>
            <a:r>
              <a:rPr lang="de-DE" dirty="0" err="1" smtClean="0">
                <a:latin typeface="+mj-lt"/>
              </a:rPr>
              <a:t>yetz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din</a:t>
            </a:r>
            <a:r>
              <a:rPr lang="de-DE" dirty="0" smtClean="0">
                <a:latin typeface="+mj-lt"/>
              </a:rPr>
              <a:t>.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02255"/>
          </a:xfrm>
        </p:spPr>
        <p:txBody>
          <a:bodyPr/>
          <a:lstStyle/>
          <a:p>
            <a:r>
              <a:rPr lang="de-DE" sz="2800" dirty="0" smtClean="0">
                <a:latin typeface="+mj-lt"/>
              </a:rPr>
              <a:t>zwei Nächte</a:t>
            </a:r>
          </a:p>
          <a:p>
            <a:r>
              <a:rPr lang="de-DE" sz="2800" dirty="0" smtClean="0">
                <a:latin typeface="+mj-lt"/>
              </a:rPr>
              <a:t>leidenschaftliche Frau den Trieben unterworfen</a:t>
            </a:r>
            <a:endParaRPr lang="de-AT" sz="2800" dirty="0" smtClean="0">
              <a:latin typeface="+mj-lt"/>
            </a:endParaRPr>
          </a:p>
          <a:p>
            <a:r>
              <a:rPr lang="fr-FR" sz="2800" dirty="0" err="1" smtClean="0">
                <a:latin typeface="+mj-lt"/>
              </a:rPr>
              <a:t>Indomitum</a:t>
            </a:r>
            <a:r>
              <a:rPr lang="fr-FR" sz="2800" dirty="0" smtClean="0">
                <a:latin typeface="+mj-lt"/>
              </a:rPr>
              <a:t> animal est </a:t>
            </a:r>
            <a:r>
              <a:rPr lang="fr-FR" sz="2800" dirty="0" err="1" smtClean="0">
                <a:latin typeface="+mj-lt"/>
              </a:rPr>
              <a:t>mulier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nullisque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frenis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retinendum</a:t>
            </a:r>
            <a:r>
              <a:rPr lang="fr-FR" sz="2800" dirty="0" smtClean="0">
                <a:latin typeface="+mj-lt"/>
              </a:rPr>
              <a:t>.</a:t>
            </a:r>
            <a:endParaRPr lang="de-AT" sz="2800" dirty="0" smtClean="0">
              <a:latin typeface="+mj-lt"/>
            </a:endParaRPr>
          </a:p>
          <a:p>
            <a:r>
              <a:rPr lang="de-AT" sz="2800" dirty="0" smtClean="0">
                <a:latin typeface="+mj-lt"/>
              </a:rPr>
              <a:t> </a:t>
            </a:r>
            <a:r>
              <a:rPr lang="de-AT" sz="2800" dirty="0" err="1" smtClean="0">
                <a:latin typeface="+mj-lt"/>
              </a:rPr>
              <a:t>Ain</a:t>
            </a:r>
            <a:r>
              <a:rPr lang="de-AT" sz="2800" dirty="0" smtClean="0">
                <a:latin typeface="+mj-lt"/>
              </a:rPr>
              <a:t> </a:t>
            </a:r>
            <a:r>
              <a:rPr lang="de-AT" sz="2800" dirty="0" err="1" smtClean="0">
                <a:latin typeface="+mj-lt"/>
              </a:rPr>
              <a:t>frŏw</a:t>
            </a:r>
            <a:r>
              <a:rPr lang="de-AT" sz="2800" dirty="0" smtClean="0">
                <a:latin typeface="+mj-lt"/>
              </a:rPr>
              <a:t> ist </a:t>
            </a:r>
            <a:r>
              <a:rPr lang="de-AT" sz="2800" dirty="0" err="1" smtClean="0">
                <a:latin typeface="+mj-lt"/>
              </a:rPr>
              <a:t>ain</a:t>
            </a:r>
            <a:r>
              <a:rPr lang="de-AT" sz="2800" dirty="0" smtClean="0">
                <a:latin typeface="+mj-lt"/>
              </a:rPr>
              <a:t> </a:t>
            </a:r>
            <a:r>
              <a:rPr lang="de-AT" sz="2800" dirty="0" err="1" smtClean="0">
                <a:latin typeface="+mj-lt"/>
              </a:rPr>
              <a:t>vngezämptes</a:t>
            </a:r>
            <a:r>
              <a:rPr lang="de-AT" sz="2800" dirty="0" smtClean="0">
                <a:latin typeface="+mj-lt"/>
              </a:rPr>
              <a:t> </a:t>
            </a:r>
            <a:r>
              <a:rPr lang="de-AT" sz="2800" dirty="0" err="1" smtClean="0">
                <a:latin typeface="+mj-lt"/>
              </a:rPr>
              <a:t>tiere</a:t>
            </a:r>
            <a:r>
              <a:rPr lang="de-AT" sz="2800" dirty="0" smtClean="0">
                <a:latin typeface="+mj-lt"/>
              </a:rPr>
              <a:t>; mit </a:t>
            </a:r>
            <a:r>
              <a:rPr lang="de-AT" sz="2800" dirty="0" err="1" smtClean="0">
                <a:latin typeface="+mj-lt"/>
              </a:rPr>
              <a:t>kainen</a:t>
            </a:r>
            <a:r>
              <a:rPr lang="de-AT" sz="2800" dirty="0" smtClean="0">
                <a:latin typeface="+mj-lt"/>
              </a:rPr>
              <a:t> </a:t>
            </a:r>
            <a:r>
              <a:rPr lang="de-AT" sz="2800" dirty="0" err="1" smtClean="0">
                <a:latin typeface="+mj-lt"/>
              </a:rPr>
              <a:t>zŏmen</a:t>
            </a:r>
            <a:r>
              <a:rPr lang="de-AT" sz="2800" dirty="0" smtClean="0">
                <a:latin typeface="+mj-lt"/>
              </a:rPr>
              <a:t> </a:t>
            </a:r>
            <a:r>
              <a:rPr lang="de-AT" sz="2800" dirty="0" err="1" smtClean="0">
                <a:latin typeface="+mj-lt"/>
              </a:rPr>
              <a:t>zubeheben</a:t>
            </a:r>
            <a:r>
              <a:rPr lang="de-AT" sz="2800" dirty="0" smtClean="0">
                <a:latin typeface="+mj-lt"/>
              </a:rPr>
              <a:t>.</a:t>
            </a:r>
          </a:p>
          <a:p>
            <a:r>
              <a:rPr lang="it-IT" sz="2800" dirty="0" smtClean="0">
                <a:latin typeface="+mj-lt"/>
              </a:rPr>
              <a:t>O </a:t>
            </a:r>
            <a:r>
              <a:rPr lang="it-IT" sz="2800" dirty="0" err="1" smtClean="0">
                <a:latin typeface="+mj-lt"/>
              </a:rPr>
              <a:t>insensatum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pectus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amantis</a:t>
            </a:r>
            <a:r>
              <a:rPr lang="it-IT" sz="2800" dirty="0" smtClean="0">
                <a:latin typeface="+mj-lt"/>
              </a:rPr>
              <a:t>, o </a:t>
            </a:r>
            <a:r>
              <a:rPr lang="it-IT" sz="2800" dirty="0" err="1" smtClean="0">
                <a:latin typeface="+mj-lt"/>
              </a:rPr>
              <a:t>mentem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caecam</a:t>
            </a:r>
            <a:r>
              <a:rPr lang="it-IT" sz="2800" dirty="0" smtClean="0">
                <a:latin typeface="+mj-lt"/>
              </a:rPr>
              <a:t>! </a:t>
            </a:r>
            <a:r>
              <a:rPr lang="en-US" sz="2800" dirty="0" smtClean="0">
                <a:latin typeface="+mj-lt"/>
              </a:rPr>
              <a:t>O </a:t>
            </a:r>
            <a:r>
              <a:rPr lang="en-US" sz="2800" dirty="0" err="1" smtClean="0">
                <a:latin typeface="+mj-lt"/>
              </a:rPr>
              <a:t>animum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audacem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corque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intrepidum</a:t>
            </a:r>
            <a:r>
              <a:rPr lang="en-US" sz="2800" dirty="0" smtClean="0">
                <a:latin typeface="+mj-lt"/>
              </a:rPr>
              <a:t>! (S. 54)</a:t>
            </a:r>
            <a:endParaRPr lang="de-AT" sz="2800" dirty="0" smtClean="0">
              <a:latin typeface="+mj-lt"/>
            </a:endParaRPr>
          </a:p>
          <a:p>
            <a:r>
              <a:rPr lang="de-DE" sz="2800" dirty="0" smtClean="0">
                <a:latin typeface="+mj-lt"/>
              </a:rPr>
              <a:t>o. </a:t>
            </a:r>
            <a:r>
              <a:rPr lang="de-DE" sz="2800" dirty="0" err="1" smtClean="0">
                <a:latin typeface="+mj-lt"/>
              </a:rPr>
              <a:t>verstentliche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brust</a:t>
            </a:r>
            <a:r>
              <a:rPr lang="de-DE" sz="2800" dirty="0" smtClean="0">
                <a:latin typeface="+mj-lt"/>
              </a:rPr>
              <a:t> des liebhabenden </a:t>
            </a:r>
            <a:r>
              <a:rPr lang="de-DE" sz="2800" dirty="0" err="1" smtClean="0">
                <a:latin typeface="+mj-lt"/>
              </a:rPr>
              <a:t>menschen</a:t>
            </a:r>
            <a:r>
              <a:rPr lang="de-DE" sz="2800" dirty="0" smtClean="0">
                <a:latin typeface="+mj-lt"/>
              </a:rPr>
              <a:t>. o. blinde </a:t>
            </a:r>
            <a:r>
              <a:rPr lang="de-DE" sz="2800" dirty="0" err="1" smtClean="0">
                <a:latin typeface="+mj-lt"/>
              </a:rPr>
              <a:t>bekanntnüsz</a:t>
            </a:r>
            <a:r>
              <a:rPr lang="de-DE" sz="2800" dirty="0" smtClean="0">
                <a:latin typeface="+mj-lt"/>
              </a:rPr>
              <a:t>. O. </a:t>
            </a:r>
            <a:r>
              <a:rPr lang="de-DE" sz="2800" dirty="0" err="1" smtClean="0">
                <a:latin typeface="+mj-lt"/>
              </a:rPr>
              <a:t>türstigs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gemüte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vnd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vnerschrockens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hertze</a:t>
            </a:r>
            <a:r>
              <a:rPr lang="de-DE" sz="2800" dirty="0" smtClean="0">
                <a:latin typeface="+mj-lt"/>
              </a:rPr>
              <a:t>.</a:t>
            </a:r>
            <a:endParaRPr lang="de-AT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329642" cy="5059379"/>
          </a:xfrm>
        </p:spPr>
        <p:txBody>
          <a:bodyPr/>
          <a:lstStyle/>
          <a:p>
            <a:r>
              <a:rPr lang="de-DE" sz="2700" dirty="0" err="1" smtClean="0">
                <a:latin typeface="+mj-lt"/>
              </a:rPr>
              <a:t>Lucretias</a:t>
            </a:r>
            <a:r>
              <a:rPr lang="de-DE" sz="2700" dirty="0" smtClean="0">
                <a:latin typeface="+mj-lt"/>
              </a:rPr>
              <a:t> Ehemann Menelaos</a:t>
            </a:r>
            <a:endParaRPr lang="de-AT" sz="2700" dirty="0" smtClean="0">
              <a:latin typeface="+mj-lt"/>
            </a:endParaRPr>
          </a:p>
          <a:p>
            <a:r>
              <a:rPr lang="fr-FR" sz="2700" dirty="0" err="1" smtClean="0">
                <a:latin typeface="+mj-lt"/>
              </a:rPr>
              <a:t>Quis</a:t>
            </a:r>
            <a:r>
              <a:rPr lang="fr-FR" sz="2700" dirty="0" smtClean="0">
                <a:latin typeface="+mj-lt"/>
              </a:rPr>
              <a:t> me </a:t>
            </a:r>
            <a:r>
              <a:rPr lang="fr-FR" sz="2700" dirty="0" err="1" smtClean="0">
                <a:latin typeface="+mj-lt"/>
              </a:rPr>
              <a:t>huc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venire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compulit</a:t>
            </a:r>
            <a:r>
              <a:rPr lang="fr-FR" sz="2700" dirty="0" smtClean="0">
                <a:latin typeface="+mj-lt"/>
              </a:rPr>
              <a:t>, </a:t>
            </a:r>
            <a:r>
              <a:rPr lang="fr-FR" sz="2700" dirty="0" err="1" smtClean="0">
                <a:latin typeface="+mj-lt"/>
              </a:rPr>
              <a:t>nisi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levitas</a:t>
            </a:r>
            <a:r>
              <a:rPr lang="fr-FR" sz="2700" dirty="0" smtClean="0">
                <a:latin typeface="+mj-lt"/>
              </a:rPr>
              <a:t> mea? Nunc </a:t>
            </a:r>
            <a:r>
              <a:rPr lang="fr-FR" sz="2700" dirty="0" err="1" smtClean="0">
                <a:latin typeface="+mj-lt"/>
              </a:rPr>
              <a:t>deprehensus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sum</a:t>
            </a:r>
            <a:r>
              <a:rPr lang="fr-FR" sz="2700" dirty="0" smtClean="0">
                <a:latin typeface="+mj-lt"/>
              </a:rPr>
              <a:t>, nunc </a:t>
            </a:r>
            <a:r>
              <a:rPr lang="fr-FR" sz="2700" dirty="0" err="1" smtClean="0">
                <a:latin typeface="+mj-lt"/>
              </a:rPr>
              <a:t>infamis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fio</a:t>
            </a:r>
            <a:r>
              <a:rPr lang="fr-FR" sz="2700" dirty="0" smtClean="0">
                <a:latin typeface="+mj-lt"/>
              </a:rPr>
              <a:t>, nunc </a:t>
            </a:r>
            <a:r>
              <a:rPr lang="fr-FR" sz="2700" dirty="0" err="1" smtClean="0">
                <a:latin typeface="+mj-lt"/>
              </a:rPr>
              <a:t>Caesaris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gratiam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perdo</a:t>
            </a:r>
            <a:r>
              <a:rPr lang="fr-FR" sz="2700" dirty="0" smtClean="0">
                <a:latin typeface="+mj-lt"/>
              </a:rPr>
              <a:t>. </a:t>
            </a:r>
            <a:r>
              <a:rPr lang="en-US" sz="2700" dirty="0" smtClean="0">
                <a:latin typeface="+mj-lt"/>
              </a:rPr>
              <a:t>Quid </a:t>
            </a:r>
            <a:r>
              <a:rPr lang="en-US" sz="2700" dirty="0" err="1" smtClean="0">
                <a:latin typeface="+mj-lt"/>
              </a:rPr>
              <a:t>gratiam</a:t>
            </a:r>
            <a:r>
              <a:rPr lang="en-US" sz="2700" dirty="0" smtClean="0">
                <a:latin typeface="+mj-lt"/>
              </a:rPr>
              <a:t>? </a:t>
            </a:r>
            <a:r>
              <a:rPr lang="de-AT" sz="2700" dirty="0" err="1" smtClean="0">
                <a:latin typeface="+mj-lt"/>
              </a:rPr>
              <a:t>Utinam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mihi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vita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supersit</a:t>
            </a:r>
            <a:r>
              <a:rPr lang="de-AT" sz="2700" dirty="0" smtClean="0">
                <a:latin typeface="+mj-lt"/>
              </a:rPr>
              <a:t>!</a:t>
            </a:r>
          </a:p>
          <a:p>
            <a:r>
              <a:rPr lang="de-AT" sz="2700" dirty="0" smtClean="0">
                <a:latin typeface="+mj-lt"/>
              </a:rPr>
              <a:t> wer </a:t>
            </a:r>
            <a:r>
              <a:rPr lang="de-AT" sz="2700" dirty="0" err="1" smtClean="0">
                <a:latin typeface="+mj-lt"/>
              </a:rPr>
              <a:t>hăt</a:t>
            </a:r>
            <a:r>
              <a:rPr lang="de-AT" sz="2700" dirty="0" smtClean="0">
                <a:latin typeface="+mj-lt"/>
              </a:rPr>
              <a:t> mich </a:t>
            </a:r>
            <a:r>
              <a:rPr lang="de-AT" sz="2700" dirty="0" err="1" smtClean="0">
                <a:latin typeface="+mj-lt"/>
              </a:rPr>
              <a:t>gewzungen</a:t>
            </a:r>
            <a:r>
              <a:rPr lang="de-AT" sz="2700" dirty="0" smtClean="0">
                <a:latin typeface="+mj-lt"/>
              </a:rPr>
              <a:t> her </a:t>
            </a:r>
            <a:r>
              <a:rPr lang="de-AT" sz="2700" dirty="0" err="1" smtClean="0">
                <a:latin typeface="+mj-lt"/>
              </a:rPr>
              <a:t>zekomen</a:t>
            </a:r>
            <a:r>
              <a:rPr lang="de-AT" sz="2700" dirty="0" smtClean="0">
                <a:latin typeface="+mj-lt"/>
              </a:rPr>
              <a:t> anders dann min </a:t>
            </a:r>
            <a:r>
              <a:rPr lang="de-AT" sz="2700" dirty="0" err="1" smtClean="0">
                <a:latin typeface="+mj-lt"/>
              </a:rPr>
              <a:t>lychtigkait</a:t>
            </a:r>
            <a:r>
              <a:rPr lang="de-AT" sz="2700" dirty="0" smtClean="0">
                <a:latin typeface="+mj-lt"/>
              </a:rPr>
              <a:t>? nu bin ich ergriffen. nu </a:t>
            </a:r>
            <a:r>
              <a:rPr lang="de-AT" sz="2700" dirty="0" err="1" smtClean="0">
                <a:latin typeface="+mj-lt"/>
              </a:rPr>
              <a:t>kum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jch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vmb</a:t>
            </a:r>
            <a:r>
              <a:rPr lang="de-AT" sz="2700" dirty="0" smtClean="0">
                <a:latin typeface="+mj-lt"/>
              </a:rPr>
              <a:t> min </a:t>
            </a:r>
            <a:r>
              <a:rPr lang="de-AT" sz="2700" dirty="0" err="1" smtClean="0">
                <a:latin typeface="+mj-lt"/>
              </a:rPr>
              <a:t>eere</a:t>
            </a:r>
            <a:r>
              <a:rPr lang="de-AT" sz="2700" dirty="0" smtClean="0">
                <a:latin typeface="+mj-lt"/>
              </a:rPr>
              <a:t>. Nu </a:t>
            </a:r>
            <a:r>
              <a:rPr lang="de-AT" sz="2700" dirty="0" err="1" smtClean="0">
                <a:latin typeface="+mj-lt"/>
              </a:rPr>
              <a:t>verlür</a:t>
            </a:r>
            <a:r>
              <a:rPr lang="de-AT" sz="2700" dirty="0" smtClean="0">
                <a:latin typeface="+mj-lt"/>
              </a:rPr>
              <a:t> Ich des </a:t>
            </a:r>
            <a:r>
              <a:rPr lang="de-AT" sz="2700" dirty="0" err="1" smtClean="0">
                <a:latin typeface="+mj-lt"/>
              </a:rPr>
              <a:t>kaisers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gnăde</a:t>
            </a:r>
            <a:r>
              <a:rPr lang="de-AT" sz="2700" dirty="0" smtClean="0">
                <a:latin typeface="+mj-lt"/>
              </a:rPr>
              <a:t>. Aber was </a:t>
            </a:r>
            <a:r>
              <a:rPr lang="de-AT" sz="2700" dirty="0" err="1" smtClean="0">
                <a:latin typeface="+mj-lt"/>
              </a:rPr>
              <a:t>clag</a:t>
            </a:r>
            <a:r>
              <a:rPr lang="de-AT" sz="2700" dirty="0" smtClean="0">
                <a:latin typeface="+mj-lt"/>
              </a:rPr>
              <a:t> ich des </a:t>
            </a:r>
            <a:r>
              <a:rPr lang="de-AT" sz="2700" dirty="0" err="1" smtClean="0">
                <a:latin typeface="+mj-lt"/>
              </a:rPr>
              <a:t>kaisers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gnăde</a:t>
            </a:r>
            <a:r>
              <a:rPr lang="de-AT" sz="2700" dirty="0" smtClean="0">
                <a:latin typeface="+mj-lt"/>
              </a:rPr>
              <a:t>? </a:t>
            </a:r>
            <a:r>
              <a:rPr lang="de-AT" sz="2700" dirty="0" err="1" smtClean="0">
                <a:latin typeface="+mj-lt"/>
              </a:rPr>
              <a:t>wölt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got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daz</a:t>
            </a:r>
            <a:r>
              <a:rPr lang="de-AT" sz="2700" dirty="0" smtClean="0">
                <a:latin typeface="+mj-lt"/>
              </a:rPr>
              <a:t> mir das leben vorgestünde.</a:t>
            </a:r>
          </a:p>
          <a:p>
            <a:r>
              <a:rPr lang="fr-FR" sz="2700" dirty="0" smtClean="0">
                <a:latin typeface="+mj-lt"/>
              </a:rPr>
              <a:t>Vide </a:t>
            </a:r>
            <a:r>
              <a:rPr lang="fr-FR" sz="2700" dirty="0" err="1" smtClean="0">
                <a:latin typeface="+mj-lt"/>
              </a:rPr>
              <a:t>audaciam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mulieris</a:t>
            </a:r>
            <a:r>
              <a:rPr lang="fr-FR" sz="2700" dirty="0" smtClean="0">
                <a:latin typeface="+mj-lt"/>
              </a:rPr>
              <a:t>! I nunc et </a:t>
            </a:r>
            <a:r>
              <a:rPr lang="fr-FR" sz="2700" dirty="0" err="1" smtClean="0">
                <a:latin typeface="+mj-lt"/>
              </a:rPr>
              <a:t>feminis</a:t>
            </a:r>
            <a:r>
              <a:rPr lang="fr-FR" sz="2700" dirty="0" smtClean="0">
                <a:latin typeface="+mj-lt"/>
              </a:rPr>
              <a:t> </a:t>
            </a:r>
            <a:r>
              <a:rPr lang="fr-FR" sz="2700" dirty="0" err="1" smtClean="0">
                <a:latin typeface="+mj-lt"/>
              </a:rPr>
              <a:t>credito</a:t>
            </a:r>
            <a:r>
              <a:rPr lang="fr-FR" sz="2700" dirty="0" smtClean="0">
                <a:latin typeface="+mj-lt"/>
              </a:rPr>
              <a:t>.</a:t>
            </a:r>
            <a:endParaRPr lang="de-AT" sz="2700" dirty="0" smtClean="0">
              <a:latin typeface="+mj-lt"/>
            </a:endParaRPr>
          </a:p>
          <a:p>
            <a:r>
              <a:rPr lang="de-AT" sz="2700" dirty="0" smtClean="0">
                <a:latin typeface="+mj-lt"/>
              </a:rPr>
              <a:t>sich </a:t>
            </a:r>
            <a:r>
              <a:rPr lang="de-AT" sz="2700" dirty="0" err="1" smtClean="0">
                <a:latin typeface="+mj-lt"/>
              </a:rPr>
              <a:t>vnd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merck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mariane</a:t>
            </a:r>
            <a:r>
              <a:rPr lang="de-AT" sz="2700" dirty="0" smtClean="0">
                <a:latin typeface="+mj-lt"/>
              </a:rPr>
              <a:t> di </a:t>
            </a:r>
            <a:r>
              <a:rPr lang="de-AT" sz="2700" dirty="0" err="1" smtClean="0">
                <a:latin typeface="+mj-lt"/>
              </a:rPr>
              <a:t>türstigkait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vnd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geschide</a:t>
            </a:r>
            <a:r>
              <a:rPr lang="de-AT" sz="2700" dirty="0" smtClean="0">
                <a:latin typeface="+mj-lt"/>
              </a:rPr>
              <a:t> der </a:t>
            </a:r>
            <a:r>
              <a:rPr lang="de-AT" sz="2700" dirty="0" err="1" smtClean="0">
                <a:latin typeface="+mj-lt"/>
              </a:rPr>
              <a:t>frŏwen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vnd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geloub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inen</a:t>
            </a:r>
            <a:r>
              <a:rPr lang="de-AT" sz="2700" dirty="0" smtClean="0">
                <a:latin typeface="+mj-lt"/>
              </a:rPr>
              <a:t>.</a:t>
            </a:r>
            <a:endParaRPr lang="de-AT" sz="2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02255"/>
          </a:xfrm>
        </p:spPr>
        <p:txBody>
          <a:bodyPr/>
          <a:lstStyle/>
          <a:p>
            <a:r>
              <a:rPr lang="de-DE" sz="2600" dirty="0" smtClean="0">
                <a:latin typeface="+mj-lt"/>
              </a:rPr>
              <a:t>Boccaccio, Ovid, Seneca</a:t>
            </a:r>
            <a:endParaRPr lang="de-AT" sz="2600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Abreise des Kaisers aus Siena</a:t>
            </a:r>
          </a:p>
          <a:p>
            <a:r>
              <a:rPr lang="de-DE" sz="2600" dirty="0" smtClean="0">
                <a:latin typeface="+mj-lt"/>
              </a:rPr>
              <a:t>Dido und </a:t>
            </a:r>
            <a:r>
              <a:rPr lang="de-DE" sz="2600" dirty="0" err="1" smtClean="0">
                <a:latin typeface="+mj-lt"/>
              </a:rPr>
              <a:t>Aeneas</a:t>
            </a:r>
            <a:endParaRPr lang="de-DE" sz="2600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Lucretia stirbt aus Liebeskummer</a:t>
            </a:r>
            <a:endParaRPr lang="de-AT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Quem</a:t>
            </a:r>
            <a:r>
              <a:rPr lang="en-US" sz="2600" dirty="0" smtClean="0">
                <a:latin typeface="+mj-lt"/>
              </a:rPr>
              <a:t> qui </a:t>
            </a:r>
            <a:r>
              <a:rPr lang="en-US" sz="2600" dirty="0" err="1" smtClean="0">
                <a:latin typeface="+mj-lt"/>
              </a:rPr>
              <a:t>legerint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periculum</a:t>
            </a:r>
            <a:r>
              <a:rPr lang="en-US" sz="2600" dirty="0" smtClean="0">
                <a:latin typeface="+mj-lt"/>
              </a:rPr>
              <a:t> ex </a:t>
            </a:r>
            <a:r>
              <a:rPr lang="en-US" sz="2600" dirty="0" err="1" smtClean="0">
                <a:latin typeface="+mj-lt"/>
              </a:rPr>
              <a:t>aliis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faciant</a:t>
            </a:r>
            <a:r>
              <a:rPr lang="en-US" sz="2600" dirty="0" smtClean="0">
                <a:latin typeface="+mj-lt"/>
              </a:rPr>
              <a:t>, quod </a:t>
            </a:r>
            <a:r>
              <a:rPr lang="en-US" sz="2600" dirty="0" err="1" smtClean="0">
                <a:latin typeface="+mj-lt"/>
              </a:rPr>
              <a:t>sibi</a:t>
            </a:r>
            <a:r>
              <a:rPr lang="en-US" sz="2600" dirty="0" smtClean="0">
                <a:latin typeface="+mj-lt"/>
              </a:rPr>
              <a:t> ex </a:t>
            </a:r>
            <a:r>
              <a:rPr lang="en-US" sz="2600" dirty="0" err="1" smtClean="0">
                <a:latin typeface="+mj-lt"/>
              </a:rPr>
              <a:t>usu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fiet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nec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amatorium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poculum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bibere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studeant</a:t>
            </a:r>
            <a:r>
              <a:rPr lang="en-US" sz="2600" dirty="0" smtClean="0">
                <a:latin typeface="+mj-lt"/>
              </a:rPr>
              <a:t>, quod </a:t>
            </a:r>
            <a:r>
              <a:rPr lang="en-US" sz="2600" dirty="0" err="1" smtClean="0">
                <a:latin typeface="+mj-lt"/>
              </a:rPr>
              <a:t>longe</a:t>
            </a:r>
            <a:r>
              <a:rPr lang="en-US" sz="2600" dirty="0" smtClean="0">
                <a:latin typeface="+mj-lt"/>
              </a:rPr>
              <a:t> plus aloes </a:t>
            </a:r>
            <a:r>
              <a:rPr lang="en-US" sz="2600" dirty="0" err="1" smtClean="0">
                <a:latin typeface="+mj-lt"/>
              </a:rPr>
              <a:t>habet</a:t>
            </a:r>
            <a:r>
              <a:rPr lang="en-US" sz="2600" dirty="0" smtClean="0">
                <a:latin typeface="+mj-lt"/>
              </a:rPr>
              <a:t> quam </a:t>
            </a:r>
            <a:r>
              <a:rPr lang="en-US" sz="2600" dirty="0" err="1" smtClean="0">
                <a:latin typeface="+mj-lt"/>
              </a:rPr>
              <a:t>mellis</a:t>
            </a:r>
            <a:r>
              <a:rPr lang="en-US" sz="2600" dirty="0" smtClean="0">
                <a:latin typeface="+mj-lt"/>
              </a:rPr>
              <a:t>.  </a:t>
            </a:r>
            <a:endParaRPr lang="de-AT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Welche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disz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lesen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werden</a:t>
            </a:r>
            <a:r>
              <a:rPr lang="en-US" sz="2600" dirty="0" smtClean="0">
                <a:latin typeface="+mj-lt"/>
              </a:rPr>
              <a:t>, die </a:t>
            </a:r>
            <a:r>
              <a:rPr lang="en-US" sz="2600" dirty="0" err="1" smtClean="0">
                <a:latin typeface="+mj-lt"/>
              </a:rPr>
              <a:t>wöllen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sich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lernen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warnen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vnd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hüten</a:t>
            </a:r>
            <a:r>
              <a:rPr lang="en-US" sz="2600" dirty="0" smtClean="0">
                <a:latin typeface="+mj-lt"/>
              </a:rPr>
              <a:t> by </a:t>
            </a:r>
            <a:r>
              <a:rPr lang="en-US" sz="2600" dirty="0" err="1" smtClean="0">
                <a:latin typeface="+mj-lt"/>
              </a:rPr>
              <a:t>ander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lüten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schaden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daz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Inen</a:t>
            </a:r>
            <a:r>
              <a:rPr lang="en-US" sz="2600" dirty="0" smtClean="0">
                <a:latin typeface="+mj-lt"/>
              </a:rPr>
              <a:t> das </a:t>
            </a:r>
            <a:r>
              <a:rPr lang="en-US" sz="2600" dirty="0" err="1" smtClean="0">
                <a:latin typeface="+mj-lt"/>
              </a:rPr>
              <a:t>kom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zů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nutze</a:t>
            </a:r>
            <a:r>
              <a:rPr lang="en-US" sz="2600" dirty="0" smtClean="0">
                <a:latin typeface="+mj-lt"/>
              </a:rPr>
              <a:t>; </a:t>
            </a:r>
            <a:r>
              <a:rPr lang="en-US" sz="2600" dirty="0" err="1" smtClean="0">
                <a:latin typeface="+mj-lt"/>
              </a:rPr>
              <a:t>vnd</a:t>
            </a:r>
            <a:r>
              <a:rPr lang="en-US" sz="2600" dirty="0" smtClean="0">
                <a:latin typeface="+mj-lt"/>
              </a:rPr>
              <a:t> nit </a:t>
            </a:r>
            <a:r>
              <a:rPr lang="en-US" sz="2600" dirty="0" err="1" smtClean="0">
                <a:latin typeface="+mj-lt"/>
              </a:rPr>
              <a:t>sich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flyssen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zetrincken</a:t>
            </a:r>
            <a:r>
              <a:rPr lang="en-US" sz="2600" dirty="0" smtClean="0">
                <a:latin typeface="+mj-lt"/>
              </a:rPr>
              <a:t> das </a:t>
            </a:r>
            <a:r>
              <a:rPr lang="en-US" sz="2600" dirty="0" err="1" smtClean="0">
                <a:latin typeface="+mj-lt"/>
              </a:rPr>
              <a:t>getranck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der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liebe</a:t>
            </a:r>
            <a:r>
              <a:rPr lang="en-US" sz="2600" dirty="0" smtClean="0">
                <a:latin typeface="+mj-lt"/>
              </a:rPr>
              <a:t>, das </a:t>
            </a:r>
            <a:r>
              <a:rPr lang="en-US" sz="2600" dirty="0" err="1" smtClean="0">
                <a:latin typeface="+mj-lt"/>
              </a:rPr>
              <a:t>ferr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vnd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wyt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mer</a:t>
            </a:r>
            <a:r>
              <a:rPr lang="en-US" sz="2600" dirty="0" smtClean="0">
                <a:latin typeface="+mj-lt"/>
              </a:rPr>
              <a:t> aloes </a:t>
            </a:r>
            <a:r>
              <a:rPr lang="en-US" sz="2600" dirty="0" err="1" smtClean="0">
                <a:latin typeface="+mj-lt"/>
              </a:rPr>
              <a:t>vnd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bitterkait</a:t>
            </a:r>
            <a:r>
              <a:rPr lang="en-US" sz="2600" dirty="0" smtClean="0">
                <a:latin typeface="+mj-lt"/>
              </a:rPr>
              <a:t> in </a:t>
            </a:r>
            <a:r>
              <a:rPr lang="en-US" sz="2600" dirty="0" err="1" smtClean="0">
                <a:latin typeface="+mj-lt"/>
              </a:rPr>
              <a:t>im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hăt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dann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honges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oder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süsse</a:t>
            </a:r>
            <a:r>
              <a:rPr lang="en-US" sz="2600" dirty="0" smtClean="0">
                <a:latin typeface="+mj-lt"/>
              </a:rPr>
              <a:t>.</a:t>
            </a:r>
            <a:endParaRPr lang="de-AT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Biographie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r>
              <a:rPr lang="de-AT" dirty="0" smtClean="0">
                <a:latin typeface="+mj-lt"/>
              </a:rPr>
              <a:t>*~1415 in Bremgarten (Kanton Aargau, Schweiz)</a:t>
            </a:r>
          </a:p>
          <a:p>
            <a:r>
              <a:rPr lang="de-AT" dirty="0" smtClean="0">
                <a:latin typeface="+mj-lt"/>
              </a:rPr>
              <a:t>? ab </a:t>
            </a:r>
            <a:r>
              <a:rPr lang="de-AT" dirty="0" smtClean="0">
                <a:latin typeface="+mj-lt"/>
              </a:rPr>
              <a:t>1430 </a:t>
            </a:r>
            <a:r>
              <a:rPr lang="de-AT" dirty="0" smtClean="0">
                <a:latin typeface="+mj-lt"/>
              </a:rPr>
              <a:t>in Wien</a:t>
            </a:r>
          </a:p>
          <a:p>
            <a:r>
              <a:rPr lang="de-AT" dirty="0" smtClean="0">
                <a:latin typeface="+mj-lt"/>
              </a:rPr>
              <a:t>Heinrich </a:t>
            </a:r>
            <a:r>
              <a:rPr lang="de-AT" dirty="0" err="1" smtClean="0">
                <a:latin typeface="+mj-lt"/>
              </a:rPr>
              <a:t>Steinhöwel</a:t>
            </a:r>
            <a:endParaRPr lang="de-AT" dirty="0" smtClean="0">
              <a:latin typeface="+mj-lt"/>
            </a:endParaRPr>
          </a:p>
          <a:p>
            <a:r>
              <a:rPr lang="de-AT" dirty="0" smtClean="0">
                <a:latin typeface="+mj-lt"/>
              </a:rPr>
              <a:t>Italien</a:t>
            </a:r>
          </a:p>
          <a:p>
            <a:r>
              <a:rPr lang="de-AT" dirty="0" smtClean="0">
                <a:latin typeface="+mj-lt"/>
              </a:rPr>
              <a:t>Padua oder Bologna</a:t>
            </a:r>
          </a:p>
          <a:p>
            <a:r>
              <a:rPr lang="de-AT" dirty="0" smtClean="0">
                <a:latin typeface="+mj-lt"/>
              </a:rPr>
              <a:t>1439-44 an der Schule des Großmünsters in Zürich</a:t>
            </a:r>
          </a:p>
          <a:p>
            <a:r>
              <a:rPr lang="de-AT" dirty="0" smtClean="0">
                <a:latin typeface="+mj-lt"/>
              </a:rPr>
              <a:t>3 Jahre Stadtschreiber in Radolfzell am Bodensee</a:t>
            </a:r>
          </a:p>
          <a:p>
            <a:r>
              <a:rPr lang="de-AT" dirty="0" smtClean="0">
                <a:latin typeface="+mj-lt"/>
              </a:rPr>
              <a:t>kurz Ratsschreiber in Nürnberg</a:t>
            </a:r>
          </a:p>
          <a:p>
            <a:r>
              <a:rPr lang="de-AT" dirty="0" smtClean="0">
                <a:latin typeface="+mj-lt"/>
              </a:rPr>
              <a:t>1447-69 Stadtschreiber in Esslingen am Neckar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err="1" smtClean="0"/>
              <a:t>Historia</a:t>
            </a:r>
            <a:r>
              <a:rPr lang="de-AT" i="1" dirty="0" smtClean="0"/>
              <a:t> 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Eric John </a:t>
            </a:r>
            <a:r>
              <a:rPr lang="en-US" dirty="0" err="1" smtClean="0">
                <a:latin typeface="+mj-lt"/>
              </a:rPr>
              <a:t>Morrall</a:t>
            </a:r>
            <a:r>
              <a:rPr lang="en-US" dirty="0" smtClean="0">
                <a:latin typeface="+mj-lt"/>
              </a:rPr>
              <a:t>: The </a:t>
            </a:r>
            <a:r>
              <a:rPr lang="en-US" dirty="0" err="1" smtClean="0">
                <a:latin typeface="+mj-lt"/>
              </a:rPr>
              <a:t>Historia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duobus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amantibus</a:t>
            </a:r>
            <a:r>
              <a:rPr lang="en-US" dirty="0" smtClean="0">
                <a:latin typeface="+mj-lt"/>
              </a:rPr>
              <a:t> of </a:t>
            </a:r>
            <a:r>
              <a:rPr lang="en-US" dirty="0" err="1" smtClean="0">
                <a:latin typeface="+mj-lt"/>
              </a:rPr>
              <a:t>Æneas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Silvius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Piccolomini</a:t>
            </a:r>
            <a:r>
              <a:rPr lang="en-US" dirty="0" smtClean="0">
                <a:latin typeface="+mj-lt"/>
              </a:rPr>
              <a:t> was one of the most popular stories of the Renaissance.</a:t>
            </a:r>
            <a:endParaRPr lang="de-AT" dirty="0" smtClean="0">
              <a:latin typeface="+mj-lt"/>
            </a:endParaRPr>
          </a:p>
          <a:p>
            <a:r>
              <a:rPr lang="de-AT" dirty="0" smtClean="0">
                <a:latin typeface="+mj-lt"/>
              </a:rPr>
              <a:t>ab 1444 </a:t>
            </a:r>
            <a:r>
              <a:rPr lang="de-DE" dirty="0" smtClean="0">
                <a:latin typeface="+mj-lt"/>
              </a:rPr>
              <a:t>als Handschrift</a:t>
            </a:r>
          </a:p>
          <a:p>
            <a:r>
              <a:rPr lang="de-DE" dirty="0" smtClean="0">
                <a:latin typeface="+mj-lt"/>
              </a:rPr>
              <a:t>19 Ausgaben des lateinischen Originals</a:t>
            </a:r>
          </a:p>
          <a:p>
            <a:r>
              <a:rPr lang="de-DE" dirty="0" smtClean="0">
                <a:latin typeface="+mj-lt"/>
              </a:rPr>
              <a:t>8 der italienischen Übersetzung</a:t>
            </a:r>
          </a:p>
          <a:p>
            <a:r>
              <a:rPr lang="de-DE" dirty="0" smtClean="0">
                <a:latin typeface="+mj-lt"/>
              </a:rPr>
              <a:t>insgesamt 30 überlieferte </a:t>
            </a:r>
            <a:r>
              <a:rPr lang="de-DE" dirty="0" err="1" smtClean="0">
                <a:latin typeface="+mj-lt"/>
              </a:rPr>
              <a:t>Inkunabeldrucke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weitere mehr als 40 Ausgaben im 16. Jahrhundert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unterhaltsame Einlagen</a:t>
            </a:r>
          </a:p>
          <a:p>
            <a:r>
              <a:rPr lang="de-DE" dirty="0" smtClean="0">
                <a:latin typeface="+mj-lt"/>
              </a:rPr>
              <a:t>italienische Novellentradition seit Boccaccio</a:t>
            </a:r>
          </a:p>
          <a:p>
            <a:r>
              <a:rPr lang="en-US" dirty="0" smtClean="0">
                <a:latin typeface="+mj-lt"/>
              </a:rPr>
              <a:t>Sequitur </a:t>
            </a:r>
            <a:r>
              <a:rPr lang="en-US" dirty="0" err="1" smtClean="0">
                <a:latin typeface="+mj-lt"/>
              </a:rPr>
              <a:t>Pacorus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violam</a:t>
            </a:r>
            <a:r>
              <a:rPr lang="en-US" dirty="0" smtClean="0">
                <a:latin typeface="+mj-lt"/>
              </a:rPr>
              <a:t> in </a:t>
            </a:r>
            <a:r>
              <a:rPr lang="en-US" dirty="0" err="1" smtClean="0">
                <a:latin typeface="+mj-lt"/>
              </a:rPr>
              <a:t>manibus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gestans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deauratis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foliis</a:t>
            </a:r>
            <a:r>
              <a:rPr lang="en-US" dirty="0" smtClean="0">
                <a:latin typeface="+mj-lt"/>
              </a:rPr>
              <a:t>, in </a:t>
            </a:r>
            <a:r>
              <a:rPr lang="en-US" dirty="0" err="1" smtClean="0">
                <a:latin typeface="+mj-lt"/>
              </a:rPr>
              <a:t>cuius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collo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epistulam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amatoriam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subtilibus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inscriptam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membranis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absconderat</a:t>
            </a:r>
            <a:r>
              <a:rPr lang="en-US" dirty="0" smtClean="0">
                <a:latin typeface="+mj-lt"/>
              </a:rPr>
              <a:t>.  </a:t>
            </a:r>
            <a:endParaRPr lang="de-AT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baccarus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folgt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nach</a:t>
            </a:r>
            <a:r>
              <a:rPr lang="en-US" dirty="0" smtClean="0">
                <a:latin typeface="+mj-lt"/>
              </a:rPr>
              <a:t> in </a:t>
            </a:r>
            <a:r>
              <a:rPr lang="en-US" dirty="0" err="1" smtClean="0">
                <a:latin typeface="+mj-lt"/>
              </a:rPr>
              <a:t>siner</a:t>
            </a:r>
            <a:r>
              <a:rPr lang="en-US" dirty="0" smtClean="0">
                <a:latin typeface="+mj-lt"/>
              </a:rPr>
              <a:t> hand </a:t>
            </a:r>
            <a:r>
              <a:rPr lang="en-US" dirty="0" err="1" smtClean="0">
                <a:latin typeface="+mj-lt"/>
              </a:rPr>
              <a:t>ainen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violblůmen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mit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vergülten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blettern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tragende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jn</a:t>
            </a:r>
            <a:r>
              <a:rPr lang="en-US" dirty="0" smtClean="0">
                <a:latin typeface="+mj-lt"/>
              </a:rPr>
              <a:t> des stile </a:t>
            </a:r>
            <a:r>
              <a:rPr lang="en-US" dirty="0" err="1" smtClean="0">
                <a:latin typeface="+mj-lt"/>
              </a:rPr>
              <a:t>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ainen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bůlbriefe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megten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perment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geschriben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hatt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verborgen</a:t>
            </a:r>
            <a:r>
              <a:rPr lang="en-US" dirty="0" smtClean="0">
                <a:latin typeface="+mj-lt"/>
              </a:rPr>
              <a:t>.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r>
              <a:rPr lang="de-AT" dirty="0" smtClean="0"/>
              <a:t> – 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r>
              <a:rPr lang="en-US" sz="2600" dirty="0" err="1" smtClean="0">
                <a:latin typeface="+mj-lt"/>
              </a:rPr>
              <a:t>Hinc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nactus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occasionem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Pacorus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epistulam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alteram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cera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includit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ceramque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nive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tegit</a:t>
            </a:r>
            <a:r>
              <a:rPr lang="en-US" sz="2600" dirty="0" smtClean="0">
                <a:latin typeface="+mj-lt"/>
              </a:rPr>
              <a:t> et </a:t>
            </a:r>
            <a:r>
              <a:rPr lang="en-US" sz="2600" dirty="0" err="1" smtClean="0">
                <a:latin typeface="+mj-lt"/>
              </a:rPr>
              <a:t>cingit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factaque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pila</a:t>
            </a:r>
            <a:r>
              <a:rPr lang="en-US" sz="2600" dirty="0" smtClean="0">
                <a:latin typeface="+mj-lt"/>
              </a:rPr>
              <a:t> in </a:t>
            </a:r>
            <a:r>
              <a:rPr lang="en-US" sz="2600" dirty="0" err="1" smtClean="0">
                <a:latin typeface="+mj-lt"/>
              </a:rPr>
              <a:t>fenestram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Lucretiae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iacit</a:t>
            </a:r>
            <a:r>
              <a:rPr lang="en-US" sz="2600" dirty="0" smtClean="0">
                <a:latin typeface="+mj-lt"/>
              </a:rPr>
              <a:t>.  </a:t>
            </a:r>
            <a:endParaRPr lang="de-AT" sz="2600" dirty="0" smtClean="0">
              <a:latin typeface="+mj-lt"/>
            </a:endParaRPr>
          </a:p>
          <a:p>
            <a:r>
              <a:rPr lang="en-US" sz="2600" dirty="0" err="1" smtClean="0">
                <a:latin typeface="+mj-lt"/>
              </a:rPr>
              <a:t>hievon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baccarus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jm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ain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vrsach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vnd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geschicklichkait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nemende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ainen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andern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bůlbrief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wachs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beschlos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vnd</a:t>
            </a:r>
            <a:r>
              <a:rPr lang="en-US" sz="2600" dirty="0" smtClean="0">
                <a:latin typeface="+mj-lt"/>
              </a:rPr>
              <a:t> das </a:t>
            </a:r>
            <a:r>
              <a:rPr lang="en-US" sz="2600" dirty="0" err="1" smtClean="0">
                <a:latin typeface="+mj-lt"/>
              </a:rPr>
              <a:t>selb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dar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năch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mit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schnee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vmbgeben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offenlich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jn</a:t>
            </a:r>
            <a:r>
              <a:rPr lang="en-US" sz="2600" dirty="0" smtClean="0">
                <a:latin typeface="+mj-lt"/>
              </a:rPr>
              <a:t> das </a:t>
            </a:r>
            <a:r>
              <a:rPr lang="en-US" sz="2600" dirty="0" err="1" smtClean="0">
                <a:latin typeface="+mj-lt"/>
              </a:rPr>
              <a:t>venster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lucrecie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tett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werffen</a:t>
            </a:r>
            <a:r>
              <a:rPr lang="en-US" sz="2600" dirty="0" smtClean="0">
                <a:latin typeface="+mj-lt"/>
              </a:rPr>
              <a:t>.</a:t>
            </a:r>
            <a:endParaRPr lang="de-AT" sz="2600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Neidhart-Fresken,</a:t>
            </a:r>
            <a:br>
              <a:rPr lang="de-DE" sz="2600" dirty="0" smtClean="0">
                <a:latin typeface="+mj-lt"/>
              </a:rPr>
            </a:br>
            <a:r>
              <a:rPr lang="de-DE" sz="2600" dirty="0" smtClean="0">
                <a:latin typeface="+mj-lt"/>
              </a:rPr>
              <a:t>Festsaal</a:t>
            </a:r>
            <a:br>
              <a:rPr lang="de-DE" sz="2600" dirty="0" smtClean="0">
                <a:latin typeface="+mj-lt"/>
              </a:rPr>
            </a:br>
            <a:r>
              <a:rPr lang="de-DE" sz="2600" dirty="0" smtClean="0">
                <a:latin typeface="+mj-lt"/>
              </a:rPr>
              <a:t>Tuchlauben 19</a:t>
            </a:r>
            <a:endParaRPr lang="de-AT" sz="2600" dirty="0">
              <a:latin typeface="+mj-lt"/>
            </a:endParaRPr>
          </a:p>
        </p:txBody>
      </p:sp>
      <p:pic>
        <p:nvPicPr>
          <p:cNvPr id="4" name="Grafik 3" descr="Wien-Neidhar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966" y="3929066"/>
            <a:ext cx="50800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60"/>
            <a:ext cx="4471990" cy="4845065"/>
          </a:xfrm>
        </p:spPr>
        <p:txBody>
          <a:bodyPr/>
          <a:lstStyle/>
          <a:p>
            <a:r>
              <a:rPr lang="de-DE" sz="2800" dirty="0" smtClean="0">
                <a:latin typeface="+mj-lt"/>
              </a:rPr>
              <a:t>1472 in Nürnberg gedruckt</a:t>
            </a:r>
          </a:p>
          <a:p>
            <a:r>
              <a:rPr lang="de-DE" sz="2800" dirty="0" smtClean="0">
                <a:latin typeface="+mj-lt"/>
              </a:rPr>
              <a:t>drei Gesamtausgaben von </a:t>
            </a:r>
            <a:r>
              <a:rPr lang="de-DE" sz="2800" dirty="0" err="1" smtClean="0">
                <a:latin typeface="+mj-lt"/>
              </a:rPr>
              <a:t>Wyles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i="1" dirty="0" err="1" smtClean="0">
                <a:latin typeface="+mj-lt"/>
              </a:rPr>
              <a:t>Translatzion</a:t>
            </a:r>
            <a:r>
              <a:rPr lang="de-DE" sz="2800" i="1" dirty="0" smtClean="0">
                <a:latin typeface="+mj-lt"/>
              </a:rPr>
              <a:t> oder </a:t>
            </a:r>
            <a:r>
              <a:rPr lang="de-DE" sz="2800" i="1" dirty="0" err="1" smtClean="0">
                <a:latin typeface="+mj-lt"/>
              </a:rPr>
              <a:t>Tütschungen</a:t>
            </a:r>
            <a:endParaRPr lang="de-DE" sz="2800" i="1" dirty="0" smtClean="0">
              <a:latin typeface="+mj-lt"/>
            </a:endParaRPr>
          </a:p>
          <a:p>
            <a:r>
              <a:rPr lang="de-DE" sz="2800" dirty="0" smtClean="0">
                <a:latin typeface="+mj-lt"/>
              </a:rPr>
              <a:t>bis 1550 noch acht Einzelausgaben</a:t>
            </a:r>
          </a:p>
          <a:p>
            <a:r>
              <a:rPr lang="de-DE" sz="2800" dirty="0" smtClean="0">
                <a:latin typeface="+mj-lt"/>
              </a:rPr>
              <a:t>Eingang in Volksbücher</a:t>
            </a:r>
            <a:endParaRPr lang="de-AT" sz="2800" dirty="0">
              <a:latin typeface="+mj-lt"/>
            </a:endParaRPr>
          </a:p>
        </p:txBody>
      </p:sp>
      <p:pic>
        <p:nvPicPr>
          <p:cNvPr id="4" name="Grafik 3" descr="Piccolomini-Historia-Ti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4895" y="357190"/>
            <a:ext cx="3970509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Weitere 17 </a:t>
            </a:r>
            <a:r>
              <a:rPr lang="de-DE" i="1" dirty="0" smtClean="0"/>
              <a:t>Translatzen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614866" cy="5130817"/>
          </a:xfrm>
        </p:spPr>
        <p:txBody>
          <a:bodyPr/>
          <a:lstStyle/>
          <a:p>
            <a:r>
              <a:rPr lang="de-DE" sz="2600" dirty="0" smtClean="0">
                <a:latin typeface="+mj-lt"/>
              </a:rPr>
              <a:t>Leonardo Bruni </a:t>
            </a:r>
            <a:r>
              <a:rPr lang="de-DE" sz="2600" i="1" dirty="0" err="1" smtClean="0">
                <a:latin typeface="+mj-lt"/>
              </a:rPr>
              <a:t>Decameron</a:t>
            </a:r>
            <a:r>
              <a:rPr lang="de-DE" sz="2600" dirty="0" smtClean="0">
                <a:latin typeface="+mj-lt"/>
              </a:rPr>
              <a:t> IV.1</a:t>
            </a:r>
          </a:p>
          <a:p>
            <a:r>
              <a:rPr lang="de-DE" sz="2600" dirty="0" smtClean="0">
                <a:latin typeface="+mj-lt"/>
              </a:rPr>
              <a:t>Auszug aus einem Alexanderroman</a:t>
            </a:r>
          </a:p>
          <a:p>
            <a:r>
              <a:rPr lang="de-DE" sz="2600" dirty="0" smtClean="0">
                <a:latin typeface="+mj-lt"/>
              </a:rPr>
              <a:t>moralphilosophische Werke von </a:t>
            </a:r>
            <a:r>
              <a:rPr lang="de-DE" sz="2600" dirty="0" err="1" smtClean="0">
                <a:latin typeface="+mj-lt"/>
              </a:rPr>
              <a:t>Poggio</a:t>
            </a:r>
            <a:r>
              <a:rPr lang="de-DE" sz="2600" dirty="0" smtClean="0">
                <a:latin typeface="+mj-lt"/>
              </a:rPr>
              <a:t> </a:t>
            </a:r>
            <a:r>
              <a:rPr lang="de-DE" sz="2600" dirty="0" err="1" smtClean="0">
                <a:latin typeface="+mj-lt"/>
              </a:rPr>
              <a:t>Bracciolini</a:t>
            </a:r>
            <a:r>
              <a:rPr lang="de-DE" sz="2600" dirty="0" smtClean="0">
                <a:latin typeface="+mj-lt"/>
              </a:rPr>
              <a:t> und Enea Silvio </a:t>
            </a:r>
            <a:r>
              <a:rPr lang="de-DE" sz="2600" dirty="0" err="1" smtClean="0">
                <a:latin typeface="+mj-lt"/>
              </a:rPr>
              <a:t>Piccolomini</a:t>
            </a:r>
            <a:endParaRPr lang="de-DE" sz="2600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Bernhard von Clairvaux’</a:t>
            </a:r>
            <a:br>
              <a:rPr lang="de-DE" sz="2600" dirty="0" smtClean="0">
                <a:latin typeface="+mj-lt"/>
              </a:rPr>
            </a:br>
            <a:r>
              <a:rPr lang="de-DE" sz="2600" dirty="0" smtClean="0">
                <a:latin typeface="+mj-lt"/>
              </a:rPr>
              <a:t>Brief über den Haushalt</a:t>
            </a:r>
          </a:p>
          <a:p>
            <a:r>
              <a:rPr lang="de-DE" sz="2600" dirty="0" smtClean="0">
                <a:latin typeface="+mj-lt"/>
              </a:rPr>
              <a:t>Felix Hemmerlins Schrift</a:t>
            </a:r>
            <a:br>
              <a:rPr lang="de-DE" sz="2600" dirty="0" smtClean="0">
                <a:latin typeface="+mj-lt"/>
              </a:rPr>
            </a:br>
            <a:r>
              <a:rPr lang="de-DE" sz="2600" dirty="0" smtClean="0">
                <a:latin typeface="+mj-lt"/>
              </a:rPr>
              <a:t>gegen die Bettelmönche</a:t>
            </a:r>
          </a:p>
          <a:p>
            <a:r>
              <a:rPr lang="de-DE" sz="2600" dirty="0" err="1" smtClean="0">
                <a:latin typeface="+mj-lt"/>
              </a:rPr>
              <a:t>Lukians</a:t>
            </a:r>
            <a:r>
              <a:rPr lang="de-DE" sz="2600" dirty="0" smtClean="0">
                <a:latin typeface="+mj-lt"/>
              </a:rPr>
              <a:t> </a:t>
            </a:r>
            <a:r>
              <a:rPr lang="de-DE" sz="2600" dirty="0" err="1" smtClean="0">
                <a:latin typeface="+mj-lt"/>
              </a:rPr>
              <a:t>Eselsroman</a:t>
            </a:r>
            <a:endParaRPr lang="de-DE" sz="2600" dirty="0" smtClean="0">
              <a:latin typeface="+mj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900486" cy="4702189"/>
          </a:xfrm>
        </p:spPr>
        <p:txBody>
          <a:bodyPr/>
          <a:lstStyle/>
          <a:p>
            <a:r>
              <a:rPr lang="de-DE" sz="2600" dirty="0" err="1" smtClean="0">
                <a:latin typeface="+mj-lt"/>
              </a:rPr>
              <a:t>Buonaccorso</a:t>
            </a:r>
            <a:r>
              <a:rPr lang="de-DE" sz="2600" dirty="0" smtClean="0">
                <a:latin typeface="+mj-lt"/>
              </a:rPr>
              <a:t> da </a:t>
            </a:r>
            <a:r>
              <a:rPr lang="de-DE" sz="2600" dirty="0" err="1" smtClean="0">
                <a:latin typeface="+mj-lt"/>
              </a:rPr>
              <a:t>Montemagno</a:t>
            </a:r>
            <a:r>
              <a:rPr lang="de-DE" sz="2600" dirty="0" smtClean="0">
                <a:latin typeface="+mj-lt"/>
              </a:rPr>
              <a:t>: </a:t>
            </a:r>
            <a:r>
              <a:rPr lang="de-DE" sz="2600" i="1" dirty="0" smtClean="0">
                <a:latin typeface="+mj-lt"/>
              </a:rPr>
              <a:t>De </a:t>
            </a:r>
            <a:r>
              <a:rPr lang="de-DE" sz="2600" i="1" dirty="0" err="1" smtClean="0">
                <a:latin typeface="+mj-lt"/>
              </a:rPr>
              <a:t>nobilitate</a:t>
            </a:r>
            <a:endParaRPr lang="de-AT" sz="2600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2 Dialoge aus </a:t>
            </a:r>
            <a:r>
              <a:rPr lang="de-DE" sz="2600" dirty="0" err="1" smtClean="0">
                <a:latin typeface="+mj-lt"/>
              </a:rPr>
              <a:t>Petrarcas</a:t>
            </a:r>
            <a:r>
              <a:rPr lang="de-DE" sz="2600" dirty="0" smtClean="0">
                <a:latin typeface="+mj-lt"/>
              </a:rPr>
              <a:t> </a:t>
            </a:r>
            <a:r>
              <a:rPr lang="de-DE" sz="2600" i="1" dirty="0" smtClean="0">
                <a:latin typeface="+mj-lt"/>
              </a:rPr>
              <a:t>De </a:t>
            </a:r>
            <a:r>
              <a:rPr lang="de-DE" sz="2600" i="1" dirty="0" err="1" smtClean="0">
                <a:latin typeface="+mj-lt"/>
              </a:rPr>
              <a:t>remediis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utriusque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fortunæ</a:t>
            </a:r>
            <a:endParaRPr lang="de-DE" sz="2600" i="1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Rhetorik von </a:t>
            </a:r>
            <a:r>
              <a:rPr lang="de-DE" sz="2600" dirty="0" err="1" smtClean="0">
                <a:latin typeface="+mj-lt"/>
              </a:rPr>
              <a:t>Gasparino</a:t>
            </a:r>
            <a:r>
              <a:rPr lang="de-DE" sz="2600" dirty="0" smtClean="0">
                <a:latin typeface="+mj-lt"/>
              </a:rPr>
              <a:t> </a:t>
            </a:r>
            <a:r>
              <a:rPr lang="de-DE" sz="2600" dirty="0" err="1" smtClean="0">
                <a:latin typeface="+mj-lt"/>
              </a:rPr>
              <a:t>Barzizza</a:t>
            </a:r>
            <a:endParaRPr lang="de-DE" sz="2600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Kompilation des Frauenlobs von Boccaccio bis </a:t>
            </a:r>
            <a:r>
              <a:rPr lang="de-DE" sz="2600" dirty="0" err="1" smtClean="0">
                <a:latin typeface="+mj-lt"/>
              </a:rPr>
              <a:t>Nicolosia</a:t>
            </a:r>
            <a:r>
              <a:rPr lang="de-DE" sz="2600" dirty="0" smtClean="0">
                <a:latin typeface="+mj-lt"/>
              </a:rPr>
              <a:t> </a:t>
            </a:r>
            <a:r>
              <a:rPr lang="de-DE" sz="2600" dirty="0" err="1" smtClean="0">
                <a:latin typeface="+mj-lt"/>
              </a:rPr>
              <a:t>Sanuda</a:t>
            </a:r>
            <a:r>
              <a:rPr lang="de-DE" sz="2600" dirty="0" smtClean="0">
                <a:latin typeface="+mj-lt"/>
              </a:rPr>
              <a:t> (1453 in Bologna)</a:t>
            </a:r>
            <a:endParaRPr lang="de-AT" sz="2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Bedeutung </a:t>
            </a:r>
            <a:r>
              <a:rPr lang="de-AT" dirty="0" err="1" smtClean="0"/>
              <a:t>Wyles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Eckhard Bernstein: </a:t>
            </a:r>
            <a:r>
              <a:rPr lang="de-DE" i="1" dirty="0" smtClean="0">
                <a:latin typeface="+mj-lt"/>
              </a:rPr>
              <a:t>Die Literatur des deutschen Frühhumanismus</a:t>
            </a:r>
            <a:r>
              <a:rPr lang="de-DE" dirty="0" smtClean="0">
                <a:latin typeface="+mj-lt"/>
              </a:rPr>
              <a:t> (Stuttgart 1978)</a:t>
            </a:r>
          </a:p>
          <a:p>
            <a:r>
              <a:rPr lang="de-DE" dirty="0" smtClean="0">
                <a:latin typeface="+mj-lt"/>
              </a:rPr>
              <a:t>Mit ihm hebt der </a:t>
            </a:r>
            <a:r>
              <a:rPr lang="de-DE" dirty="0" err="1" smtClean="0">
                <a:latin typeface="+mj-lt"/>
              </a:rPr>
              <a:t>Einfluß</a:t>
            </a:r>
            <a:r>
              <a:rPr lang="de-DE" dirty="0" smtClean="0">
                <a:latin typeface="+mj-lt"/>
              </a:rPr>
              <a:t> der italienischen Renaissanceliteratur in Deutschland und damit die Übernahme eines neuen Menschenbildes an.</a:t>
            </a:r>
          </a:p>
          <a:p>
            <a:r>
              <a:rPr lang="de-DE" dirty="0" smtClean="0">
                <a:latin typeface="+mj-lt"/>
              </a:rPr>
              <a:t>eine Übertragung der </a:t>
            </a:r>
            <a:r>
              <a:rPr lang="de-DE" i="1" dirty="0" err="1" smtClean="0">
                <a:latin typeface="+mj-lt"/>
              </a:rPr>
              <a:t>Griseldis</a:t>
            </a:r>
            <a:r>
              <a:rPr lang="de-DE" dirty="0" smtClean="0">
                <a:latin typeface="+mj-lt"/>
              </a:rPr>
              <a:t> ?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</a:t>
            </a:r>
            <a:r>
              <a:rPr lang="de-AT" i="1" dirty="0" smtClean="0"/>
              <a:t>Translatze</a:t>
            </a:r>
            <a:endParaRPr lang="de-AT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r>
              <a:rPr lang="de-AT" sz="2700" dirty="0" smtClean="0">
                <a:latin typeface="+mj-lt"/>
              </a:rPr>
              <a:t>Novelle IV.1 aus </a:t>
            </a:r>
            <a:r>
              <a:rPr lang="de-AT" sz="2700" dirty="0" err="1" smtClean="0">
                <a:latin typeface="+mj-lt"/>
              </a:rPr>
              <a:t>Boccaccios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i="1" dirty="0" err="1" smtClean="0">
                <a:latin typeface="+mj-lt"/>
              </a:rPr>
              <a:t>Decameron</a:t>
            </a:r>
            <a:r>
              <a:rPr lang="de-AT" sz="2700" dirty="0" smtClean="0">
                <a:latin typeface="+mj-lt"/>
              </a:rPr>
              <a:t> (1348-53)</a:t>
            </a:r>
          </a:p>
          <a:p>
            <a:r>
              <a:rPr lang="de-AT" sz="2700" dirty="0" smtClean="0">
                <a:latin typeface="+mj-lt"/>
              </a:rPr>
              <a:t>Item in der andern </a:t>
            </a:r>
            <a:r>
              <a:rPr lang="de-AT" sz="2700" dirty="0" err="1" smtClean="0">
                <a:latin typeface="+mj-lt"/>
              </a:rPr>
              <a:t>translatze</a:t>
            </a:r>
            <a:r>
              <a:rPr lang="de-AT" sz="2700" dirty="0" smtClean="0">
                <a:latin typeface="+mj-lt"/>
              </a:rPr>
              <a:t> von </a:t>
            </a:r>
            <a:r>
              <a:rPr lang="de-AT" sz="2700" dirty="0" err="1" smtClean="0">
                <a:latin typeface="+mj-lt"/>
              </a:rPr>
              <a:t>gwiscardo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vnd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Sigismunda</a:t>
            </a:r>
            <a:r>
              <a:rPr lang="de-AT" sz="2700" dirty="0" smtClean="0">
                <a:latin typeface="+mj-lt"/>
              </a:rPr>
              <a:t>; </a:t>
            </a:r>
            <a:r>
              <a:rPr lang="de-AT" sz="2700" dirty="0" err="1" smtClean="0">
                <a:latin typeface="+mj-lt"/>
              </a:rPr>
              <a:t>wirt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funden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ain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laidsamer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truriger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vsgange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ainer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bůlschaft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vnd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grosser</a:t>
            </a:r>
            <a:r>
              <a:rPr lang="de-AT" sz="2700" dirty="0" smtClean="0">
                <a:latin typeface="+mj-lt"/>
              </a:rPr>
              <a:t> liebe </a:t>
            </a:r>
            <a:r>
              <a:rPr lang="de-AT" sz="2700" dirty="0" err="1" smtClean="0">
                <a:latin typeface="+mj-lt"/>
              </a:rPr>
              <a:t>zwüschen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disen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zwayen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menschen</a:t>
            </a:r>
            <a:r>
              <a:rPr lang="de-AT" sz="2700" dirty="0" smtClean="0">
                <a:latin typeface="+mj-lt"/>
              </a:rPr>
              <a:t> des der </a:t>
            </a:r>
            <a:r>
              <a:rPr lang="de-AT" sz="2700" dirty="0" err="1" smtClean="0">
                <a:latin typeface="+mj-lt"/>
              </a:rPr>
              <a:t>vatter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Tancredus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ain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vrsachh</a:t>
            </a:r>
            <a:r>
              <a:rPr lang="de-AT" sz="2700" dirty="0" smtClean="0">
                <a:latin typeface="+mj-lt"/>
              </a:rPr>
              <a:t> was </a:t>
            </a:r>
            <a:r>
              <a:rPr lang="de-AT" sz="2700" dirty="0" err="1" smtClean="0">
                <a:latin typeface="+mj-lt"/>
              </a:rPr>
              <a:t>daz</a:t>
            </a:r>
            <a:r>
              <a:rPr lang="de-AT" sz="2700" dirty="0" smtClean="0">
                <a:latin typeface="+mj-lt"/>
              </a:rPr>
              <a:t> er die selben </a:t>
            </a:r>
            <a:r>
              <a:rPr lang="de-AT" sz="2700" dirty="0" err="1" smtClean="0">
                <a:latin typeface="+mj-lt"/>
              </a:rPr>
              <a:t>sigismundam</a:t>
            </a:r>
            <a:r>
              <a:rPr lang="de-AT" sz="2700" dirty="0" smtClean="0">
                <a:latin typeface="+mj-lt"/>
              </a:rPr>
              <a:t> sin </a:t>
            </a:r>
            <a:r>
              <a:rPr lang="de-AT" sz="2700" dirty="0" err="1" smtClean="0">
                <a:latin typeface="+mj-lt"/>
              </a:rPr>
              <a:t>tochter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zelang</a:t>
            </a:r>
            <a:r>
              <a:rPr lang="de-AT" sz="2700" dirty="0" smtClean="0">
                <a:latin typeface="+mj-lt"/>
              </a:rPr>
              <a:t> verhielt </a:t>
            </a:r>
            <a:r>
              <a:rPr lang="de-AT" sz="2700" dirty="0" err="1" smtClean="0">
                <a:latin typeface="+mj-lt"/>
              </a:rPr>
              <a:t>vnd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nit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usgeben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wolt</a:t>
            </a:r>
            <a:r>
              <a:rPr lang="de-AT" sz="2700" dirty="0" smtClean="0">
                <a:latin typeface="+mj-lt"/>
              </a:rPr>
              <a:t> in </a:t>
            </a:r>
            <a:r>
              <a:rPr lang="de-AT" sz="2700" dirty="0" err="1" smtClean="0">
                <a:latin typeface="+mj-lt"/>
              </a:rPr>
              <a:t>elicher</a:t>
            </a:r>
            <a:r>
              <a:rPr lang="de-AT" sz="2700" dirty="0" smtClean="0">
                <a:latin typeface="+mj-lt"/>
              </a:rPr>
              <a:t> </a:t>
            </a:r>
            <a:r>
              <a:rPr lang="de-AT" sz="2700" dirty="0" err="1" smtClean="0">
                <a:latin typeface="+mj-lt"/>
              </a:rPr>
              <a:t>verhyrung</a:t>
            </a:r>
            <a:r>
              <a:rPr lang="de-AT" sz="2700" dirty="0" smtClean="0">
                <a:latin typeface="+mj-lt"/>
              </a:rPr>
              <a:t>.</a:t>
            </a:r>
          </a:p>
          <a:p>
            <a:r>
              <a:rPr lang="de-AT" sz="2700" dirty="0" smtClean="0">
                <a:latin typeface="+mj-lt"/>
              </a:rPr>
              <a:t>Markgraf Karl von Baden</a:t>
            </a:r>
          </a:p>
          <a:p>
            <a:r>
              <a:rPr lang="de-AT" sz="2700" i="1" dirty="0" err="1" smtClean="0">
                <a:latin typeface="+mj-lt"/>
              </a:rPr>
              <a:t>Historia</a:t>
            </a:r>
            <a:r>
              <a:rPr lang="de-AT" sz="2700" i="1" dirty="0" smtClean="0">
                <a:latin typeface="+mj-lt"/>
              </a:rPr>
              <a:t> de </a:t>
            </a:r>
            <a:r>
              <a:rPr lang="de-AT" sz="2700" i="1" dirty="0" err="1" smtClean="0">
                <a:latin typeface="+mj-lt"/>
              </a:rPr>
              <a:t>Sigismunda</a:t>
            </a:r>
            <a:r>
              <a:rPr lang="de-AT" sz="2700" dirty="0" smtClean="0">
                <a:latin typeface="+mj-lt"/>
              </a:rPr>
              <a:t> von Leonardo Bruni Aretino</a:t>
            </a:r>
          </a:p>
          <a:p>
            <a:r>
              <a:rPr lang="de-DE" sz="2700" dirty="0" err="1" smtClean="0">
                <a:latin typeface="+mj-lt"/>
              </a:rPr>
              <a:t>Tancredi</a:t>
            </a:r>
            <a:r>
              <a:rPr lang="de-DE" sz="2700" dirty="0" smtClean="0">
                <a:latin typeface="+mj-lt"/>
              </a:rPr>
              <a:t>, Fürst von Salerno</a:t>
            </a:r>
          </a:p>
          <a:p>
            <a:r>
              <a:rPr lang="de-DE" sz="2700" dirty="0" smtClean="0">
                <a:latin typeface="+mj-lt"/>
              </a:rPr>
              <a:t>seine einzige Tochter </a:t>
            </a:r>
            <a:r>
              <a:rPr lang="de-DE" sz="2700" dirty="0" err="1" smtClean="0">
                <a:latin typeface="+mj-lt"/>
              </a:rPr>
              <a:t>Ghismonda</a:t>
            </a:r>
            <a:endParaRPr lang="de-AT" sz="27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02255"/>
          </a:xfrm>
        </p:spPr>
        <p:txBody>
          <a:bodyPr/>
          <a:lstStyle/>
          <a:p>
            <a:r>
              <a:rPr lang="it-IT" sz="2600" dirty="0" smtClean="0">
                <a:latin typeface="+mj-lt"/>
              </a:rPr>
              <a:t>E dimorando col tenero padre, sì come gran donna, in molte </a:t>
            </a:r>
            <a:r>
              <a:rPr lang="it-IT" sz="2600" dirty="0" err="1" smtClean="0">
                <a:latin typeface="+mj-lt"/>
              </a:rPr>
              <a:t>dilicatezze</a:t>
            </a:r>
            <a:r>
              <a:rPr lang="it-IT" sz="2600" dirty="0" smtClean="0">
                <a:latin typeface="+mj-lt"/>
              </a:rPr>
              <a:t>, e </a:t>
            </a:r>
            <a:r>
              <a:rPr lang="it-IT" sz="2600" dirty="0" err="1" smtClean="0">
                <a:latin typeface="+mj-lt"/>
              </a:rPr>
              <a:t>veggendo</a:t>
            </a:r>
            <a:r>
              <a:rPr lang="it-IT" sz="2600" dirty="0" smtClean="0">
                <a:latin typeface="+mj-lt"/>
              </a:rPr>
              <a:t> che il padre, per l’amor che egli le portava, poca cura si dava di più maritarla, </a:t>
            </a:r>
            <a:r>
              <a:rPr lang="it-IT" sz="2600" dirty="0" err="1" smtClean="0">
                <a:latin typeface="+mj-lt"/>
              </a:rPr>
              <a:t>nè</a:t>
            </a:r>
            <a:r>
              <a:rPr lang="it-IT" sz="2600" dirty="0" smtClean="0">
                <a:latin typeface="+mj-lt"/>
              </a:rPr>
              <a:t> a lei onesta cosa pareva </a:t>
            </a:r>
            <a:r>
              <a:rPr lang="it-IT" sz="2600" dirty="0" err="1" smtClean="0">
                <a:latin typeface="+mj-lt"/>
              </a:rPr>
              <a:t>richiedernelo</a:t>
            </a:r>
            <a:r>
              <a:rPr lang="it-IT" sz="2600" dirty="0" smtClean="0">
                <a:latin typeface="+mj-lt"/>
              </a:rPr>
              <a:t>, si pensò di volere avere, se esser potesse, occultamente un valoroso amante.</a:t>
            </a:r>
            <a:endParaRPr lang="de-AT" sz="2600" dirty="0" smtClean="0">
              <a:latin typeface="+mj-lt"/>
            </a:endParaRPr>
          </a:p>
          <a:p>
            <a:r>
              <a:rPr lang="de-AT" sz="2600" dirty="0" smtClean="0">
                <a:latin typeface="+mj-lt"/>
              </a:rPr>
              <a:t>Als die nu also </a:t>
            </a:r>
            <a:r>
              <a:rPr lang="de-AT" sz="2600" dirty="0" err="1" smtClean="0">
                <a:latin typeface="+mj-lt"/>
              </a:rPr>
              <a:t>by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Irem</a:t>
            </a:r>
            <a:r>
              <a:rPr lang="de-AT" sz="2600" dirty="0" smtClean="0">
                <a:latin typeface="+mj-lt"/>
              </a:rPr>
              <a:t> gütigem </a:t>
            </a:r>
            <a:r>
              <a:rPr lang="de-AT" sz="2600" dirty="0" err="1" smtClean="0">
                <a:latin typeface="+mj-lt"/>
              </a:rPr>
              <a:t>vatter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wonet</a:t>
            </a:r>
            <a:r>
              <a:rPr lang="de-AT" sz="2600" dirty="0" smtClean="0">
                <a:latin typeface="+mj-lt"/>
              </a:rPr>
              <a:t>, </a:t>
            </a:r>
            <a:r>
              <a:rPr lang="de-AT" sz="2600" dirty="0" err="1" smtClean="0">
                <a:latin typeface="+mj-lt"/>
              </a:rPr>
              <a:t>glych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ainer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grossen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frŏwen</a:t>
            </a:r>
            <a:r>
              <a:rPr lang="de-AT" sz="2600" dirty="0" smtClean="0">
                <a:latin typeface="+mj-lt"/>
              </a:rPr>
              <a:t> mit </a:t>
            </a:r>
            <a:r>
              <a:rPr lang="de-AT" sz="2600" dirty="0" err="1" smtClean="0">
                <a:latin typeface="+mj-lt"/>
              </a:rPr>
              <a:t>vil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wollusten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vmbgeben</a:t>
            </a:r>
            <a:r>
              <a:rPr lang="de-AT" sz="2600" dirty="0" smtClean="0">
                <a:latin typeface="+mj-lt"/>
              </a:rPr>
              <a:t>; </a:t>
            </a:r>
            <a:r>
              <a:rPr lang="de-AT" sz="2600" dirty="0" err="1" smtClean="0">
                <a:latin typeface="+mj-lt"/>
              </a:rPr>
              <a:t>gedaucht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sy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ains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măls</a:t>
            </a:r>
            <a:r>
              <a:rPr lang="de-AT" sz="2600" dirty="0" smtClean="0">
                <a:latin typeface="+mj-lt"/>
              </a:rPr>
              <a:t> in </a:t>
            </a:r>
            <a:r>
              <a:rPr lang="de-AT" sz="2600" dirty="0" err="1" smtClean="0">
                <a:latin typeface="+mj-lt"/>
              </a:rPr>
              <a:t>Irem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gemüt</a:t>
            </a:r>
            <a:r>
              <a:rPr lang="de-AT" sz="2600" dirty="0" smtClean="0">
                <a:latin typeface="+mj-lt"/>
              </a:rPr>
              <a:t>; wie gar wenig oder </a:t>
            </a:r>
            <a:r>
              <a:rPr lang="de-AT" sz="2600" dirty="0" err="1" smtClean="0">
                <a:latin typeface="+mj-lt"/>
              </a:rPr>
              <a:t>nützit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ir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vatter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geflissen</a:t>
            </a:r>
            <a:r>
              <a:rPr lang="de-AT" sz="2600" dirty="0" smtClean="0">
                <a:latin typeface="+mj-lt"/>
              </a:rPr>
              <a:t> wer, </a:t>
            </a:r>
            <a:r>
              <a:rPr lang="de-AT" sz="2600" dirty="0" err="1" smtClean="0">
                <a:latin typeface="+mj-lt"/>
              </a:rPr>
              <a:t>sy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anderwerb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zeuermecheln</a:t>
            </a:r>
            <a:r>
              <a:rPr lang="de-AT" sz="2600" dirty="0" smtClean="0">
                <a:latin typeface="+mj-lt"/>
              </a:rPr>
              <a:t>;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ir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zů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schame</a:t>
            </a:r>
            <a:r>
              <a:rPr lang="de-AT" sz="2600" dirty="0" smtClean="0">
                <a:latin typeface="+mj-lt"/>
              </a:rPr>
              <a:t> sin </a:t>
            </a:r>
            <a:r>
              <a:rPr lang="de-AT" sz="2600" dirty="0" err="1" smtClean="0">
                <a:latin typeface="+mj-lt"/>
              </a:rPr>
              <a:t>wurd</a:t>
            </a:r>
            <a:r>
              <a:rPr lang="de-AT" sz="2600" dirty="0" smtClean="0">
                <a:latin typeface="+mj-lt"/>
              </a:rPr>
              <a:t>? </a:t>
            </a:r>
            <a:r>
              <a:rPr lang="de-AT" sz="2600" dirty="0" err="1" smtClean="0">
                <a:latin typeface="+mj-lt"/>
              </a:rPr>
              <a:t>sölichs</a:t>
            </a:r>
            <a:r>
              <a:rPr lang="de-AT" sz="2600" dirty="0" smtClean="0">
                <a:latin typeface="+mj-lt"/>
              </a:rPr>
              <a:t> von </a:t>
            </a:r>
            <a:r>
              <a:rPr lang="de-AT" sz="2600" dirty="0" err="1" smtClean="0">
                <a:latin typeface="+mj-lt"/>
              </a:rPr>
              <a:t>Ime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ze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begeren</a:t>
            </a:r>
            <a:r>
              <a:rPr lang="de-AT" sz="2600" dirty="0" smtClean="0">
                <a:latin typeface="+mj-lt"/>
              </a:rPr>
              <a:t>.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satzt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jr</a:t>
            </a:r>
            <a:r>
              <a:rPr lang="de-AT" sz="2600" dirty="0" smtClean="0">
                <a:latin typeface="+mj-lt"/>
              </a:rPr>
              <a:t> für, wo das mit </a:t>
            </a:r>
            <a:r>
              <a:rPr lang="de-AT" sz="2600" dirty="0" err="1" smtClean="0">
                <a:latin typeface="+mj-lt"/>
              </a:rPr>
              <a:t>fůge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gesin</a:t>
            </a:r>
            <a:r>
              <a:rPr lang="de-AT" sz="2600" dirty="0" smtClean="0">
                <a:latin typeface="+mj-lt"/>
              </a:rPr>
              <a:t> möchte das </a:t>
            </a:r>
            <a:r>
              <a:rPr lang="de-AT" sz="2600" dirty="0" err="1" smtClean="0">
                <a:latin typeface="+mj-lt"/>
              </a:rPr>
              <a:t>sy</a:t>
            </a:r>
            <a:r>
              <a:rPr lang="de-AT" sz="2600" dirty="0" smtClean="0">
                <a:latin typeface="+mj-lt"/>
              </a:rPr>
              <a:t> dann </a:t>
            </a:r>
            <a:r>
              <a:rPr lang="de-AT" sz="2600" dirty="0" err="1" smtClean="0">
                <a:latin typeface="+mj-lt"/>
              </a:rPr>
              <a:t>ir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haimlich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ainen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bůlen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ains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adelichen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gemütz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sůchen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wölt</a:t>
            </a:r>
            <a:r>
              <a:rPr lang="de-AT" sz="2600" dirty="0" smtClean="0">
                <a:latin typeface="+mj-lt"/>
              </a:rPr>
              <a:t>.</a:t>
            </a:r>
            <a:endParaRPr lang="de-AT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r>
              <a:rPr lang="it-IT" sz="2200" dirty="0" smtClean="0">
                <a:latin typeface="+mj-lt"/>
              </a:rPr>
              <a:t>Egli è vero che io ho amato </a:t>
            </a:r>
            <a:r>
              <a:rPr lang="it-IT" sz="2200" dirty="0" err="1" smtClean="0">
                <a:latin typeface="+mj-lt"/>
              </a:rPr>
              <a:t>et</a:t>
            </a:r>
            <a:r>
              <a:rPr lang="it-IT" sz="2200" dirty="0" smtClean="0">
                <a:latin typeface="+mj-lt"/>
              </a:rPr>
              <a:t> amo </a:t>
            </a:r>
            <a:r>
              <a:rPr lang="it-IT" sz="2200" dirty="0" err="1" smtClean="0">
                <a:latin typeface="+mj-lt"/>
              </a:rPr>
              <a:t>Guiscardo</a:t>
            </a:r>
            <a:r>
              <a:rPr lang="it-IT" sz="2200" dirty="0" smtClean="0">
                <a:latin typeface="+mj-lt"/>
              </a:rPr>
              <a:t>, e quanto io </a:t>
            </a:r>
            <a:r>
              <a:rPr lang="it-IT" sz="2200" dirty="0" err="1" smtClean="0">
                <a:latin typeface="+mj-lt"/>
              </a:rPr>
              <a:t>viverò</a:t>
            </a:r>
            <a:r>
              <a:rPr lang="it-IT" sz="2200" dirty="0" smtClean="0">
                <a:latin typeface="+mj-lt"/>
              </a:rPr>
              <a:t>, che sarà poco, l’amerò; e se appresso la morte s’ama, non mi rimarrò d’amarlo: ma a questo non mi indusse tanto la mia </a:t>
            </a:r>
            <a:r>
              <a:rPr lang="it-IT" sz="2200" dirty="0" err="1" smtClean="0">
                <a:latin typeface="+mj-lt"/>
              </a:rPr>
              <a:t>feminile</a:t>
            </a:r>
            <a:r>
              <a:rPr lang="it-IT" sz="2200" dirty="0" smtClean="0">
                <a:latin typeface="+mj-lt"/>
              </a:rPr>
              <a:t> fragilità, quanto la tua poca sollecitudine del maritarmi; e la virtù di lui. Esser ti </a:t>
            </a:r>
            <a:r>
              <a:rPr lang="it-IT" sz="2200" dirty="0" err="1" smtClean="0">
                <a:latin typeface="+mj-lt"/>
              </a:rPr>
              <a:t>dovea</a:t>
            </a:r>
            <a:r>
              <a:rPr lang="it-IT" sz="2200" dirty="0" smtClean="0">
                <a:latin typeface="+mj-lt"/>
              </a:rPr>
              <a:t>, Tancredi, manifesto, essendo tu di carne, aver generata figliuola di carne, e non di pietra o di ferro...</a:t>
            </a:r>
            <a:endParaRPr lang="de-AT" sz="2200" dirty="0" smtClean="0">
              <a:latin typeface="+mj-lt"/>
            </a:endParaRPr>
          </a:p>
          <a:p>
            <a:r>
              <a:rPr lang="de-AT" sz="2200" dirty="0" err="1" smtClean="0">
                <a:latin typeface="+mj-lt"/>
              </a:rPr>
              <a:t>Darvmb</a:t>
            </a:r>
            <a:r>
              <a:rPr lang="de-AT" sz="2200" dirty="0" smtClean="0">
                <a:latin typeface="+mj-lt"/>
              </a:rPr>
              <a:t> so </a:t>
            </a:r>
            <a:r>
              <a:rPr lang="de-AT" sz="2200" dirty="0" err="1" smtClean="0">
                <a:latin typeface="+mj-lt"/>
              </a:rPr>
              <a:t>vergich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bekenn ich mich </a:t>
            </a:r>
            <a:r>
              <a:rPr lang="de-AT" sz="2200" dirty="0" err="1" smtClean="0">
                <a:latin typeface="+mj-lt"/>
              </a:rPr>
              <a:t>gwiscardum</a:t>
            </a:r>
            <a:r>
              <a:rPr lang="de-AT" sz="2200" dirty="0" smtClean="0">
                <a:latin typeface="+mj-lt"/>
              </a:rPr>
              <a:t> lieb </a:t>
            </a:r>
            <a:r>
              <a:rPr lang="de-AT" sz="2200" dirty="0" err="1" smtClean="0">
                <a:latin typeface="+mj-lt"/>
              </a:rPr>
              <a:t>gehept</a:t>
            </a:r>
            <a:r>
              <a:rPr lang="de-AT" sz="2200" dirty="0" smtClean="0">
                <a:latin typeface="+mj-lt"/>
              </a:rPr>
              <a:t> haben.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will </a:t>
            </a:r>
            <a:r>
              <a:rPr lang="de-AT" sz="2200" dirty="0" err="1" smtClean="0">
                <a:latin typeface="+mj-lt"/>
              </a:rPr>
              <a:t>ouch</a:t>
            </a:r>
            <a:r>
              <a:rPr lang="de-AT" sz="2200" dirty="0" smtClean="0">
                <a:latin typeface="+mj-lt"/>
              </a:rPr>
              <a:t> als lang mir </a:t>
            </a:r>
            <a:r>
              <a:rPr lang="de-AT" sz="2200" dirty="0" err="1" smtClean="0">
                <a:latin typeface="+mj-lt"/>
              </a:rPr>
              <a:t>disz</a:t>
            </a:r>
            <a:r>
              <a:rPr lang="de-AT" sz="2200" dirty="0" smtClean="0">
                <a:latin typeface="+mj-lt"/>
              </a:rPr>
              <a:t> leben ist (das noch </a:t>
            </a:r>
            <a:r>
              <a:rPr lang="de-AT" sz="2200" dirty="0" err="1" smtClean="0">
                <a:latin typeface="+mj-lt"/>
              </a:rPr>
              <a:t>kurtz</a:t>
            </a:r>
            <a:r>
              <a:rPr lang="de-AT" sz="2200" dirty="0" smtClean="0">
                <a:latin typeface="+mj-lt"/>
              </a:rPr>
              <a:t> sin </a:t>
            </a:r>
            <a:r>
              <a:rPr lang="de-AT" sz="2200" dirty="0" err="1" smtClean="0">
                <a:latin typeface="+mj-lt"/>
              </a:rPr>
              <a:t>wirdt</a:t>
            </a:r>
            <a:r>
              <a:rPr lang="de-AT" sz="2200" dirty="0" smtClean="0">
                <a:latin typeface="+mj-lt"/>
              </a:rPr>
              <a:t>) den lieb </a:t>
            </a:r>
            <a:r>
              <a:rPr lang="de-AT" sz="2200" dirty="0" err="1" smtClean="0">
                <a:latin typeface="+mj-lt"/>
              </a:rPr>
              <a:t>zehaben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niemer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vfhören</a:t>
            </a:r>
            <a:r>
              <a:rPr lang="de-AT" sz="2200" dirty="0" smtClean="0">
                <a:latin typeface="+mj-lt"/>
              </a:rPr>
              <a:t>.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ist </a:t>
            </a:r>
            <a:r>
              <a:rPr lang="de-AT" sz="2200" dirty="0" err="1" smtClean="0">
                <a:latin typeface="+mj-lt"/>
              </a:rPr>
              <a:t>ouch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daz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năch</a:t>
            </a:r>
            <a:r>
              <a:rPr lang="de-AT" sz="2200" dirty="0" smtClean="0">
                <a:latin typeface="+mj-lt"/>
              </a:rPr>
              <a:t> dem </a:t>
            </a:r>
            <a:r>
              <a:rPr lang="de-AT" sz="2200" dirty="0" err="1" smtClean="0">
                <a:latin typeface="+mj-lt"/>
              </a:rPr>
              <a:t>tode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ützit</a:t>
            </a:r>
            <a:r>
              <a:rPr lang="de-AT" sz="2200" dirty="0" smtClean="0">
                <a:latin typeface="+mj-lt"/>
              </a:rPr>
              <a:t> der sinnen </a:t>
            </a:r>
            <a:r>
              <a:rPr lang="de-AT" sz="2200" dirty="0" err="1" smtClean="0">
                <a:latin typeface="+mj-lt"/>
              </a:rPr>
              <a:t>überbelypt</a:t>
            </a:r>
            <a:r>
              <a:rPr lang="de-AT" sz="2200" dirty="0" smtClean="0">
                <a:latin typeface="+mj-lt"/>
              </a:rPr>
              <a:t>; so </a:t>
            </a:r>
            <a:r>
              <a:rPr lang="de-AT" sz="2200" dirty="0" err="1" smtClean="0">
                <a:latin typeface="+mj-lt"/>
              </a:rPr>
              <a:t>wil</a:t>
            </a:r>
            <a:r>
              <a:rPr lang="de-AT" sz="2200" dirty="0" smtClean="0">
                <a:latin typeface="+mj-lt"/>
              </a:rPr>
              <a:t> ich </a:t>
            </a:r>
            <a:r>
              <a:rPr lang="de-AT" sz="2200" dirty="0" err="1" smtClean="0">
                <a:latin typeface="+mj-lt"/>
              </a:rPr>
              <a:t>jnn</a:t>
            </a:r>
            <a:r>
              <a:rPr lang="de-AT" sz="2200" dirty="0" smtClean="0">
                <a:latin typeface="+mj-lt"/>
              </a:rPr>
              <a:t> als dann </a:t>
            </a:r>
            <a:r>
              <a:rPr lang="de-AT" sz="2200" dirty="0" err="1" smtClean="0">
                <a:latin typeface="+mj-lt"/>
              </a:rPr>
              <a:t>ouch</a:t>
            </a:r>
            <a:r>
              <a:rPr lang="de-AT" sz="2200" dirty="0" smtClean="0">
                <a:latin typeface="+mj-lt"/>
              </a:rPr>
              <a:t> lieb haben. aber in sin liebe </a:t>
            </a:r>
            <a:r>
              <a:rPr lang="de-AT" sz="2200" dirty="0" err="1" smtClean="0">
                <a:latin typeface="+mj-lt"/>
              </a:rPr>
              <a:t>hăt</a:t>
            </a:r>
            <a:r>
              <a:rPr lang="de-AT" sz="2200" dirty="0" smtClean="0">
                <a:latin typeface="+mj-lt"/>
              </a:rPr>
              <a:t> mich </a:t>
            </a:r>
            <a:r>
              <a:rPr lang="de-AT" sz="2200" dirty="0" err="1" smtClean="0">
                <a:latin typeface="+mj-lt"/>
              </a:rPr>
              <a:t>nit</a:t>
            </a:r>
            <a:r>
              <a:rPr lang="de-AT" sz="2200" dirty="0" smtClean="0">
                <a:latin typeface="+mj-lt"/>
              </a:rPr>
              <a:t> so </a:t>
            </a:r>
            <a:r>
              <a:rPr lang="de-AT" sz="2200" dirty="0" err="1" smtClean="0">
                <a:latin typeface="+mj-lt"/>
              </a:rPr>
              <a:t>vil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genött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getriben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wyplich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begirlichkait</a:t>
            </a:r>
            <a:r>
              <a:rPr lang="de-AT" sz="2200" dirty="0" smtClean="0">
                <a:latin typeface="+mj-lt"/>
              </a:rPr>
              <a:t>; als </a:t>
            </a:r>
            <a:r>
              <a:rPr lang="de-AT" sz="2200" dirty="0" err="1" smtClean="0">
                <a:latin typeface="+mj-lt"/>
              </a:rPr>
              <a:t>vil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din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smuseli</a:t>
            </a:r>
            <a:r>
              <a:rPr lang="de-AT" sz="2200" dirty="0" smtClean="0">
                <a:latin typeface="+mj-lt"/>
              </a:rPr>
              <a:t>. dann du </a:t>
            </a:r>
            <a:r>
              <a:rPr lang="de-AT" sz="2200" dirty="0" err="1" smtClean="0">
                <a:latin typeface="+mj-lt"/>
              </a:rPr>
              <a:t>soltest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fürwăr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Tancrede</a:t>
            </a:r>
            <a:r>
              <a:rPr lang="de-AT" sz="2200" dirty="0" smtClean="0">
                <a:latin typeface="+mj-lt"/>
              </a:rPr>
              <a:t>, </a:t>
            </a:r>
            <a:r>
              <a:rPr lang="de-AT" sz="2200" dirty="0" err="1" smtClean="0">
                <a:latin typeface="+mj-lt"/>
              </a:rPr>
              <a:t>billich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gedăcht</a:t>
            </a:r>
            <a:r>
              <a:rPr lang="de-AT" sz="2200" dirty="0" smtClean="0">
                <a:latin typeface="+mj-lt"/>
              </a:rPr>
              <a:t> haben, </a:t>
            </a:r>
            <a:r>
              <a:rPr lang="de-AT" sz="2200" dirty="0" err="1" smtClean="0">
                <a:latin typeface="+mj-lt"/>
              </a:rPr>
              <a:t>dwyle</a:t>
            </a:r>
            <a:r>
              <a:rPr lang="de-AT" sz="2200" dirty="0" smtClean="0">
                <a:latin typeface="+mj-lt"/>
              </a:rPr>
              <a:t> du von </a:t>
            </a:r>
            <a:r>
              <a:rPr lang="de-AT" sz="2200" dirty="0" err="1" smtClean="0">
                <a:latin typeface="+mj-lt"/>
              </a:rPr>
              <a:t>flaische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geborn</a:t>
            </a:r>
            <a:r>
              <a:rPr lang="de-AT" sz="2200" dirty="0" smtClean="0">
                <a:latin typeface="+mj-lt"/>
              </a:rPr>
              <a:t> bist; dich </a:t>
            </a:r>
            <a:r>
              <a:rPr lang="de-AT" sz="2200" dirty="0" err="1" smtClean="0">
                <a:latin typeface="+mj-lt"/>
              </a:rPr>
              <a:t>ouch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ain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tochter</a:t>
            </a:r>
            <a:r>
              <a:rPr lang="de-AT" sz="2200" dirty="0" smtClean="0">
                <a:latin typeface="+mj-lt"/>
              </a:rPr>
              <a:t> von </a:t>
            </a:r>
            <a:r>
              <a:rPr lang="de-AT" sz="2200" dirty="0" err="1" smtClean="0">
                <a:latin typeface="+mj-lt"/>
              </a:rPr>
              <a:t>flaische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geborn</a:t>
            </a:r>
            <a:r>
              <a:rPr lang="de-AT" sz="2200" dirty="0" smtClean="0">
                <a:latin typeface="+mj-lt"/>
              </a:rPr>
              <a:t> haben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nit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ain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stainin</a:t>
            </a:r>
            <a:r>
              <a:rPr lang="de-AT" sz="2200" dirty="0" smtClean="0">
                <a:latin typeface="+mj-lt"/>
              </a:rPr>
              <a:t> noch </a:t>
            </a:r>
            <a:r>
              <a:rPr lang="de-AT" sz="2200" dirty="0" err="1" smtClean="0">
                <a:latin typeface="+mj-lt"/>
              </a:rPr>
              <a:t>ain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ysnin</a:t>
            </a:r>
            <a:r>
              <a:rPr lang="de-AT" sz="2200" dirty="0" smtClean="0">
                <a:latin typeface="+mj-lt"/>
              </a:rPr>
              <a:t>.</a:t>
            </a:r>
            <a:endParaRPr lang="de-AT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ihr bewusstes Verlangen</a:t>
            </a:r>
          </a:p>
          <a:p>
            <a:r>
              <a:rPr lang="de-DE" dirty="0" err="1" smtClean="0">
                <a:latin typeface="+mj-lt"/>
              </a:rPr>
              <a:t>Guiscardo</a:t>
            </a:r>
            <a:r>
              <a:rPr lang="de-DE" dirty="0" smtClean="0">
                <a:latin typeface="+mj-lt"/>
              </a:rPr>
              <a:t> non per </a:t>
            </a:r>
            <a:r>
              <a:rPr lang="de-DE" dirty="0" err="1" smtClean="0">
                <a:latin typeface="+mj-lt"/>
              </a:rPr>
              <a:t>accidente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tolsi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come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molte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fanno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ma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diliberato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consiglio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elessi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innanzi</a:t>
            </a:r>
            <a:r>
              <a:rPr lang="de-DE" dirty="0" smtClean="0">
                <a:latin typeface="+mj-lt"/>
              </a:rPr>
              <a:t> ad </a:t>
            </a:r>
            <a:r>
              <a:rPr lang="de-DE" dirty="0" err="1" smtClean="0">
                <a:latin typeface="+mj-lt"/>
              </a:rPr>
              <a:t>ogn’altro</a:t>
            </a:r>
            <a:r>
              <a:rPr lang="de-DE" dirty="0" smtClean="0">
                <a:latin typeface="+mj-lt"/>
              </a:rPr>
              <a:t> ...</a:t>
            </a:r>
          </a:p>
          <a:p>
            <a:r>
              <a:rPr lang="de-DE" dirty="0" err="1" smtClean="0">
                <a:latin typeface="+mj-lt"/>
              </a:rPr>
              <a:t>danne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daz</a:t>
            </a:r>
            <a:r>
              <a:rPr lang="de-DE" dirty="0" smtClean="0">
                <a:latin typeface="+mj-lt"/>
              </a:rPr>
              <a:t> ich, </a:t>
            </a:r>
            <a:r>
              <a:rPr lang="de-DE" dirty="0" err="1" smtClean="0">
                <a:latin typeface="+mj-lt"/>
              </a:rPr>
              <a:t>nit</a:t>
            </a:r>
            <a:r>
              <a:rPr lang="de-DE" dirty="0" smtClean="0">
                <a:latin typeface="+mj-lt"/>
              </a:rPr>
              <a:t> von </a:t>
            </a:r>
            <a:r>
              <a:rPr lang="de-DE" dirty="0" err="1" smtClean="0">
                <a:latin typeface="+mj-lt"/>
              </a:rPr>
              <a:t>schickung</a:t>
            </a:r>
            <a:r>
              <a:rPr lang="de-DE" dirty="0" smtClean="0">
                <a:latin typeface="+mj-lt"/>
              </a:rPr>
              <a:t> des </a:t>
            </a:r>
            <a:r>
              <a:rPr lang="de-DE" dirty="0" err="1" smtClean="0">
                <a:latin typeface="+mj-lt"/>
              </a:rPr>
              <a:t>gelückes</a:t>
            </a:r>
            <a:r>
              <a:rPr lang="de-DE" dirty="0" smtClean="0">
                <a:latin typeface="+mj-lt"/>
              </a:rPr>
              <a:t> (als </a:t>
            </a:r>
            <a:r>
              <a:rPr lang="de-DE" dirty="0" err="1" smtClean="0">
                <a:latin typeface="+mj-lt"/>
              </a:rPr>
              <a:t>vil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frŏwen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gewon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sint</a:t>
            </a:r>
            <a:r>
              <a:rPr lang="de-DE" dirty="0" smtClean="0">
                <a:latin typeface="+mj-lt"/>
              </a:rPr>
              <a:t>) </a:t>
            </a:r>
            <a:r>
              <a:rPr lang="de-DE" dirty="0" err="1" smtClean="0">
                <a:latin typeface="+mj-lt"/>
              </a:rPr>
              <a:t>sunder</a:t>
            </a:r>
            <a:r>
              <a:rPr lang="de-DE" dirty="0" smtClean="0">
                <a:latin typeface="+mj-lt"/>
              </a:rPr>
              <a:t> mit </a:t>
            </a:r>
            <a:r>
              <a:rPr lang="de-DE" dirty="0" err="1" smtClean="0">
                <a:latin typeface="+mj-lt"/>
              </a:rPr>
              <a:t>wolbedăchtem</a:t>
            </a:r>
            <a:r>
              <a:rPr lang="de-DE" dirty="0" smtClean="0">
                <a:latin typeface="+mj-lt"/>
              </a:rPr>
              <a:t> sinn </a:t>
            </a:r>
            <a:r>
              <a:rPr lang="de-DE" dirty="0" err="1" smtClean="0">
                <a:latin typeface="+mj-lt"/>
              </a:rPr>
              <a:t>vnd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můte</a:t>
            </a:r>
            <a:r>
              <a:rPr lang="de-DE" dirty="0" smtClean="0">
                <a:latin typeface="+mj-lt"/>
              </a:rPr>
              <a:t>, mir </a:t>
            </a:r>
            <a:r>
              <a:rPr lang="de-DE" dirty="0" err="1" smtClean="0">
                <a:latin typeface="+mj-lt"/>
              </a:rPr>
              <a:t>gwiscardum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erwellet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han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liebzehaben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Seelenadel </a:t>
            </a:r>
            <a:r>
              <a:rPr lang="de-DE" dirty="0" err="1" smtClean="0">
                <a:latin typeface="+mj-lt"/>
              </a:rPr>
              <a:t>Guiscardos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Biographie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201991"/>
          </a:xfrm>
        </p:spPr>
        <p:txBody>
          <a:bodyPr/>
          <a:lstStyle/>
          <a:p>
            <a:r>
              <a:rPr lang="de-AT" dirty="0" smtClean="0">
                <a:latin typeface="+mj-lt"/>
              </a:rPr>
              <a:t>eine Bleistiftzeichnung</a:t>
            </a:r>
            <a:br>
              <a:rPr lang="de-AT" dirty="0" smtClean="0">
                <a:latin typeface="+mj-lt"/>
              </a:rPr>
            </a:br>
            <a:r>
              <a:rPr lang="de-AT" dirty="0" smtClean="0">
                <a:latin typeface="+mj-lt"/>
              </a:rPr>
              <a:t>in dem </a:t>
            </a:r>
            <a:r>
              <a:rPr lang="de-AT" dirty="0" err="1" smtClean="0">
                <a:latin typeface="+mj-lt"/>
              </a:rPr>
              <a:t>Missivenbuch</a:t>
            </a:r>
            <a:endParaRPr lang="de-AT" dirty="0" smtClean="0">
              <a:latin typeface="+mj-lt"/>
            </a:endParaRPr>
          </a:p>
          <a:p>
            <a:r>
              <a:rPr lang="de-AT" dirty="0" smtClean="0">
                <a:latin typeface="+mj-lt"/>
              </a:rPr>
              <a:t>diplomatische Tätigkeit</a:t>
            </a:r>
          </a:p>
          <a:p>
            <a:r>
              <a:rPr lang="de-AT" dirty="0" smtClean="0">
                <a:latin typeface="+mj-lt"/>
              </a:rPr>
              <a:t>1469-78 als Kanzler des Grafen Ulrich von Württemberg</a:t>
            </a:r>
          </a:p>
          <a:p>
            <a:r>
              <a:rPr lang="de-AT" dirty="0" smtClean="0">
                <a:latin typeface="+mj-lt"/>
              </a:rPr>
              <a:t>† 13. April 1479 in Stuttgart</a:t>
            </a:r>
          </a:p>
        </p:txBody>
      </p:sp>
      <p:pic>
        <p:nvPicPr>
          <p:cNvPr id="4" name="Grafik 3" descr="W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85727"/>
            <a:ext cx="3294066" cy="4117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543956" cy="5273693"/>
          </a:xfrm>
        </p:spPr>
        <p:txBody>
          <a:bodyPr/>
          <a:lstStyle/>
          <a:p>
            <a:r>
              <a:rPr lang="it-IT" sz="2200" dirty="0" smtClean="0">
                <a:latin typeface="+mj-lt"/>
              </a:rPr>
              <a:t>Ma lasciamo or questo, e </a:t>
            </a:r>
            <a:r>
              <a:rPr lang="it-IT" sz="2200" dirty="0" err="1" smtClean="0">
                <a:latin typeface="+mj-lt"/>
              </a:rPr>
              <a:t>ragguarda</a:t>
            </a:r>
            <a:r>
              <a:rPr lang="it-IT" sz="2200" dirty="0" smtClean="0">
                <a:latin typeface="+mj-lt"/>
              </a:rPr>
              <a:t> alquanto a’ </a:t>
            </a:r>
            <a:r>
              <a:rPr lang="it-IT" sz="2200" dirty="0" err="1" smtClean="0">
                <a:latin typeface="+mj-lt"/>
              </a:rPr>
              <a:t>principij</a:t>
            </a:r>
            <a:r>
              <a:rPr lang="it-IT" sz="2200" dirty="0" smtClean="0">
                <a:latin typeface="+mj-lt"/>
              </a:rPr>
              <a:t> delle cose; tu vedrai noi d’una massa di carne tutti la carne avere, e da uno medesimo Creatore tutte l’anime con </a:t>
            </a:r>
            <a:r>
              <a:rPr lang="it-IT" sz="2200" dirty="0" err="1" smtClean="0">
                <a:latin typeface="+mj-lt"/>
              </a:rPr>
              <a:t>iguali</a:t>
            </a:r>
            <a:r>
              <a:rPr lang="it-IT" sz="2200" dirty="0" smtClean="0">
                <a:latin typeface="+mj-lt"/>
              </a:rPr>
              <a:t> forze, con </a:t>
            </a:r>
            <a:r>
              <a:rPr lang="it-IT" sz="2200" dirty="0" err="1" smtClean="0">
                <a:latin typeface="+mj-lt"/>
              </a:rPr>
              <a:t>iguali</a:t>
            </a:r>
            <a:r>
              <a:rPr lang="it-IT" sz="2200" dirty="0" smtClean="0">
                <a:latin typeface="+mj-lt"/>
              </a:rPr>
              <a:t> </a:t>
            </a:r>
            <a:r>
              <a:rPr lang="it-IT" sz="2200" dirty="0" err="1" smtClean="0">
                <a:latin typeface="+mj-lt"/>
              </a:rPr>
              <a:t>potenzie</a:t>
            </a:r>
            <a:r>
              <a:rPr lang="it-IT" sz="2200" dirty="0" smtClean="0">
                <a:latin typeface="+mj-lt"/>
              </a:rPr>
              <a:t>, con </a:t>
            </a:r>
            <a:r>
              <a:rPr lang="it-IT" sz="2200" dirty="0" err="1" smtClean="0">
                <a:latin typeface="+mj-lt"/>
              </a:rPr>
              <a:t>iguali</a:t>
            </a:r>
            <a:r>
              <a:rPr lang="it-IT" sz="2200" dirty="0" smtClean="0">
                <a:latin typeface="+mj-lt"/>
              </a:rPr>
              <a:t> virtù create. La virtù primieramente noi, che tutti nascemmo e nasciamo </a:t>
            </a:r>
            <a:r>
              <a:rPr lang="it-IT" sz="2200" dirty="0" err="1" smtClean="0">
                <a:latin typeface="+mj-lt"/>
              </a:rPr>
              <a:t>iguali</a:t>
            </a:r>
            <a:r>
              <a:rPr lang="it-IT" sz="2200" dirty="0" smtClean="0">
                <a:latin typeface="+mj-lt"/>
              </a:rPr>
              <a:t>, ne distinse; e quegli che di lei maggiore parte avevano </a:t>
            </a:r>
            <a:r>
              <a:rPr lang="it-IT" sz="2200" dirty="0" err="1" smtClean="0">
                <a:latin typeface="+mj-lt"/>
              </a:rPr>
              <a:t>et</a:t>
            </a:r>
            <a:r>
              <a:rPr lang="it-IT" sz="2200" dirty="0" smtClean="0">
                <a:latin typeface="+mj-lt"/>
              </a:rPr>
              <a:t> adoperavano nobili </a:t>
            </a:r>
            <a:r>
              <a:rPr lang="it-IT" sz="2200" dirty="0" err="1" smtClean="0">
                <a:latin typeface="+mj-lt"/>
              </a:rPr>
              <a:t>furon</a:t>
            </a:r>
            <a:r>
              <a:rPr lang="it-IT" sz="2200" dirty="0" smtClean="0">
                <a:latin typeface="+mj-lt"/>
              </a:rPr>
              <a:t> detti, </a:t>
            </a:r>
            <a:r>
              <a:rPr lang="it-IT" sz="2200" dirty="0" err="1" smtClean="0">
                <a:latin typeface="+mj-lt"/>
              </a:rPr>
              <a:t>et</a:t>
            </a:r>
            <a:r>
              <a:rPr lang="it-IT" sz="2200" dirty="0" smtClean="0">
                <a:latin typeface="+mj-lt"/>
              </a:rPr>
              <a:t> il rimanente rimase non nobile. [...] usa in me la tua crudeltà, la quale ad alcun </a:t>
            </a:r>
            <a:r>
              <a:rPr lang="it-IT" sz="2200" dirty="0" err="1" smtClean="0">
                <a:latin typeface="+mj-lt"/>
              </a:rPr>
              <a:t>priego</a:t>
            </a:r>
            <a:r>
              <a:rPr lang="it-IT" sz="2200" dirty="0" smtClean="0">
                <a:latin typeface="+mj-lt"/>
              </a:rPr>
              <a:t> porgerti disposta non sono, sì come in prima </a:t>
            </a:r>
            <a:r>
              <a:rPr lang="it-IT" sz="2200" dirty="0" err="1" smtClean="0">
                <a:latin typeface="+mj-lt"/>
              </a:rPr>
              <a:t>cagion</a:t>
            </a:r>
            <a:r>
              <a:rPr lang="it-IT" sz="2200" dirty="0" smtClean="0">
                <a:latin typeface="+mj-lt"/>
              </a:rPr>
              <a:t> di questo peccato, se peccato è.</a:t>
            </a:r>
            <a:endParaRPr lang="de-AT" sz="2200" dirty="0" smtClean="0">
              <a:latin typeface="+mj-lt"/>
            </a:endParaRPr>
          </a:p>
          <a:p>
            <a:r>
              <a:rPr lang="de-AT" sz="2200" dirty="0" smtClean="0">
                <a:latin typeface="+mj-lt"/>
              </a:rPr>
              <a:t>Aber </a:t>
            </a:r>
            <a:r>
              <a:rPr lang="de-AT" sz="2200" dirty="0" err="1" smtClean="0">
                <a:latin typeface="+mj-lt"/>
              </a:rPr>
              <a:t>daz</a:t>
            </a:r>
            <a:r>
              <a:rPr lang="de-AT" sz="2200" dirty="0" smtClean="0">
                <a:latin typeface="+mj-lt"/>
              </a:rPr>
              <a:t> wird des </a:t>
            </a:r>
            <a:r>
              <a:rPr lang="de-AT" sz="2200" dirty="0" err="1" smtClean="0">
                <a:latin typeface="+mj-lt"/>
              </a:rPr>
              <a:t>geschwygent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diser</a:t>
            </a:r>
            <a:r>
              <a:rPr lang="de-AT" sz="2200" dirty="0" smtClean="0">
                <a:latin typeface="+mj-lt"/>
              </a:rPr>
              <a:t> dingen </a:t>
            </a:r>
            <a:r>
              <a:rPr lang="de-AT" sz="2200" dirty="0" err="1" smtClean="0">
                <a:latin typeface="+mj-lt"/>
              </a:rPr>
              <a:t>wăren</a:t>
            </a:r>
            <a:r>
              <a:rPr lang="de-AT" sz="2200" dirty="0" smtClean="0">
                <a:latin typeface="+mj-lt"/>
              </a:rPr>
              <a:t> anfange </a:t>
            </a:r>
            <a:r>
              <a:rPr lang="de-AT" sz="2200" dirty="0" err="1" smtClean="0">
                <a:latin typeface="+mj-lt"/>
              </a:rPr>
              <a:t>beschŏwent</a:t>
            </a:r>
            <a:r>
              <a:rPr lang="de-AT" sz="2200" dirty="0" smtClean="0">
                <a:latin typeface="+mj-lt"/>
              </a:rPr>
              <a:t>; so ist </a:t>
            </a:r>
            <a:r>
              <a:rPr lang="de-AT" sz="2200" dirty="0" err="1" smtClean="0">
                <a:latin typeface="+mj-lt"/>
              </a:rPr>
              <a:t>gewissz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vnzwyfelich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vns</a:t>
            </a:r>
            <a:r>
              <a:rPr lang="de-AT" sz="2200" dirty="0" smtClean="0">
                <a:latin typeface="+mj-lt"/>
              </a:rPr>
              <a:t> alle von </a:t>
            </a:r>
            <a:r>
              <a:rPr lang="de-AT" sz="2200" dirty="0" err="1" smtClean="0">
                <a:latin typeface="+mj-lt"/>
              </a:rPr>
              <a:t>ainem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menschen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ainen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vrsprunge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gehept</a:t>
            </a:r>
            <a:r>
              <a:rPr lang="de-AT" sz="2200" dirty="0" smtClean="0">
                <a:latin typeface="+mj-lt"/>
              </a:rPr>
              <a:t> haben,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das </a:t>
            </a:r>
            <a:r>
              <a:rPr lang="de-AT" sz="2200" dirty="0" err="1" smtClean="0">
                <a:latin typeface="+mj-lt"/>
              </a:rPr>
              <a:t>allain</a:t>
            </a:r>
            <a:r>
              <a:rPr lang="de-AT" sz="2200" dirty="0" smtClean="0">
                <a:latin typeface="+mj-lt"/>
              </a:rPr>
              <a:t> die </a:t>
            </a:r>
            <a:r>
              <a:rPr lang="de-AT" sz="2200" dirty="0" err="1" smtClean="0">
                <a:latin typeface="+mj-lt"/>
              </a:rPr>
              <a:t>tugend</a:t>
            </a:r>
            <a:r>
              <a:rPr lang="de-AT" sz="2200" dirty="0" smtClean="0">
                <a:latin typeface="+mj-lt"/>
              </a:rPr>
              <a:t> die ist; so </a:t>
            </a:r>
            <a:r>
              <a:rPr lang="de-AT" sz="2200" dirty="0" err="1" smtClean="0">
                <a:latin typeface="+mj-lt"/>
              </a:rPr>
              <a:t>vns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gelych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geborn</a:t>
            </a:r>
            <a:r>
              <a:rPr lang="de-AT" sz="2200" dirty="0" smtClean="0">
                <a:latin typeface="+mj-lt"/>
              </a:rPr>
              <a:t>, </a:t>
            </a:r>
            <a:r>
              <a:rPr lang="de-AT" sz="2200" dirty="0" err="1" smtClean="0">
                <a:latin typeface="+mj-lt"/>
              </a:rPr>
              <a:t>vnderschaidet</a:t>
            </a:r>
            <a:r>
              <a:rPr lang="de-AT" sz="2200" dirty="0" smtClean="0">
                <a:latin typeface="+mj-lt"/>
              </a:rPr>
              <a:t>;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die </a:t>
            </a:r>
            <a:r>
              <a:rPr lang="de-AT" sz="2200" dirty="0" err="1" smtClean="0">
                <a:latin typeface="+mj-lt"/>
              </a:rPr>
              <a:t>lobsam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edel machet; </a:t>
            </a:r>
            <a:r>
              <a:rPr lang="de-AT" sz="2200" dirty="0" err="1" smtClean="0">
                <a:latin typeface="+mj-lt"/>
              </a:rPr>
              <a:t>dero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tugend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ryche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werck</a:t>
            </a:r>
            <a:r>
              <a:rPr lang="de-AT" sz="2200" dirty="0" smtClean="0">
                <a:latin typeface="+mj-lt"/>
              </a:rPr>
              <a:t> für </a:t>
            </a:r>
            <a:r>
              <a:rPr lang="de-AT" sz="2200" dirty="0" err="1" smtClean="0">
                <a:latin typeface="+mj-lt"/>
              </a:rPr>
              <a:t>ander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erschynent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übertreffent</a:t>
            </a:r>
            <a:r>
              <a:rPr lang="de-AT" sz="2200" dirty="0" smtClean="0">
                <a:latin typeface="+mj-lt"/>
              </a:rPr>
              <a:t>. […] so </a:t>
            </a:r>
            <a:r>
              <a:rPr lang="de-AT" sz="2200" dirty="0" err="1" smtClean="0">
                <a:latin typeface="+mj-lt"/>
              </a:rPr>
              <a:t>kere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din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wüterye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vnd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grimigkait</a:t>
            </a:r>
            <a:r>
              <a:rPr lang="de-AT" sz="2200" dirty="0" smtClean="0">
                <a:latin typeface="+mj-lt"/>
              </a:rPr>
              <a:t> In mich, die gewesen bin </a:t>
            </a:r>
            <a:r>
              <a:rPr lang="de-AT" sz="2200" dirty="0" err="1" smtClean="0">
                <a:latin typeface="+mj-lt"/>
              </a:rPr>
              <a:t>ain</a:t>
            </a:r>
            <a:r>
              <a:rPr lang="de-AT" sz="2200" dirty="0" smtClean="0">
                <a:latin typeface="+mj-lt"/>
              </a:rPr>
              <a:t> </a:t>
            </a:r>
            <a:r>
              <a:rPr lang="de-AT" sz="2200" dirty="0" err="1" smtClean="0">
                <a:latin typeface="+mj-lt"/>
              </a:rPr>
              <a:t>vrsach</a:t>
            </a:r>
            <a:r>
              <a:rPr lang="de-AT" sz="2200" dirty="0" smtClean="0">
                <a:latin typeface="+mj-lt"/>
              </a:rPr>
              <a:t> des so </a:t>
            </a:r>
            <a:r>
              <a:rPr lang="de-AT" sz="2200" dirty="0" err="1" smtClean="0">
                <a:latin typeface="+mj-lt"/>
              </a:rPr>
              <a:t>vershculdet</a:t>
            </a:r>
            <a:r>
              <a:rPr lang="de-AT" sz="2200" dirty="0" smtClean="0">
                <a:latin typeface="+mj-lt"/>
              </a:rPr>
              <a:t> ist. Dann ich bitt </a:t>
            </a:r>
            <a:r>
              <a:rPr lang="de-AT" sz="2200" dirty="0" err="1" smtClean="0">
                <a:latin typeface="+mj-lt"/>
              </a:rPr>
              <a:t>nit</a:t>
            </a:r>
            <a:r>
              <a:rPr lang="de-AT" sz="2200" dirty="0" smtClean="0">
                <a:latin typeface="+mj-lt"/>
              </a:rPr>
              <a:t> die </a:t>
            </a:r>
            <a:r>
              <a:rPr lang="de-AT" sz="2200" dirty="0" err="1" smtClean="0">
                <a:latin typeface="+mj-lt"/>
              </a:rPr>
              <a:t>pene</a:t>
            </a:r>
            <a:r>
              <a:rPr lang="de-AT" sz="2200" dirty="0" smtClean="0">
                <a:latin typeface="+mj-lt"/>
              </a:rPr>
              <a:t>, so </a:t>
            </a:r>
            <a:r>
              <a:rPr lang="de-AT" sz="2200" dirty="0" err="1" smtClean="0">
                <a:latin typeface="+mj-lt"/>
              </a:rPr>
              <a:t>fürcht</a:t>
            </a:r>
            <a:r>
              <a:rPr lang="de-AT" sz="2200" dirty="0" smtClean="0">
                <a:latin typeface="+mj-lt"/>
              </a:rPr>
              <a:t> Ich </a:t>
            </a:r>
            <a:r>
              <a:rPr lang="de-AT" sz="2200" dirty="0" err="1" smtClean="0">
                <a:latin typeface="+mj-lt"/>
              </a:rPr>
              <a:t>ouch</a:t>
            </a:r>
            <a:r>
              <a:rPr lang="de-AT" sz="2200" dirty="0" smtClean="0">
                <a:latin typeface="+mj-lt"/>
              </a:rPr>
              <a:t> die </a:t>
            </a:r>
            <a:r>
              <a:rPr lang="de-AT" sz="2200" dirty="0" err="1" smtClean="0">
                <a:latin typeface="+mj-lt"/>
              </a:rPr>
              <a:t>nit</a:t>
            </a:r>
            <a:r>
              <a:rPr lang="de-AT" sz="2200" dirty="0" smtClean="0">
                <a:latin typeface="+mj-lt"/>
              </a:rPr>
              <a:t>. </a:t>
            </a:r>
            <a:endParaRPr lang="de-AT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10.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de-AT" dirty="0" smtClean="0">
                <a:latin typeface="+mj-lt"/>
              </a:rPr>
              <a:t>Erziehungstraktat von </a:t>
            </a:r>
            <a:r>
              <a:rPr lang="de-AT" dirty="0" err="1" smtClean="0">
                <a:latin typeface="+mj-lt"/>
              </a:rPr>
              <a:t>Piccolomini</a:t>
            </a:r>
            <a:endParaRPr lang="de-AT" dirty="0" smtClean="0">
              <a:latin typeface="+mj-lt"/>
            </a:endParaRPr>
          </a:p>
          <a:p>
            <a:r>
              <a:rPr lang="de-AT" dirty="0" smtClean="0">
                <a:latin typeface="+mj-lt"/>
              </a:rPr>
              <a:t>Markgraf Karl von Baden</a:t>
            </a:r>
          </a:p>
          <a:p>
            <a:r>
              <a:rPr lang="de-AT" dirty="0" smtClean="0">
                <a:latin typeface="+mj-lt"/>
              </a:rPr>
              <a:t>Item in der zechenden </a:t>
            </a:r>
            <a:r>
              <a:rPr lang="de-AT" dirty="0" err="1" smtClean="0">
                <a:latin typeface="+mj-lt"/>
              </a:rPr>
              <a:t>translatze</a:t>
            </a:r>
            <a:r>
              <a:rPr lang="de-AT" dirty="0" smtClean="0">
                <a:latin typeface="+mj-lt"/>
              </a:rPr>
              <a:t> an den </a:t>
            </a:r>
            <a:r>
              <a:rPr lang="de-AT" dirty="0" err="1" smtClean="0">
                <a:latin typeface="+mj-lt"/>
              </a:rPr>
              <a:t>durlüchtigen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hertzog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sigmunden</a:t>
            </a:r>
            <a:r>
              <a:rPr lang="de-AT" dirty="0" smtClean="0">
                <a:latin typeface="+mj-lt"/>
              </a:rPr>
              <a:t> von </a:t>
            </a:r>
            <a:r>
              <a:rPr lang="de-AT" dirty="0" err="1" smtClean="0">
                <a:latin typeface="+mj-lt"/>
              </a:rPr>
              <a:t>österrych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gestellet</a:t>
            </a:r>
            <a:r>
              <a:rPr lang="de-AT" dirty="0" smtClean="0">
                <a:latin typeface="+mj-lt"/>
              </a:rPr>
              <a:t> etc. </a:t>
            </a:r>
            <a:r>
              <a:rPr lang="de-AT" dirty="0" err="1" smtClean="0">
                <a:latin typeface="+mj-lt"/>
              </a:rPr>
              <a:t>wirt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funden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ain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răte</a:t>
            </a:r>
            <a:r>
              <a:rPr lang="de-AT" dirty="0" smtClean="0">
                <a:latin typeface="+mj-lt"/>
              </a:rPr>
              <a:t> zu </a:t>
            </a:r>
            <a:r>
              <a:rPr lang="de-AT" dirty="0" err="1" smtClean="0">
                <a:latin typeface="+mj-lt"/>
              </a:rPr>
              <a:t>lernung</a:t>
            </a:r>
            <a:r>
              <a:rPr lang="de-AT" dirty="0" smtClean="0">
                <a:latin typeface="+mj-lt"/>
              </a:rPr>
              <a:t> der </a:t>
            </a:r>
            <a:r>
              <a:rPr lang="de-AT" dirty="0" err="1" smtClean="0">
                <a:latin typeface="+mj-lt"/>
              </a:rPr>
              <a:t>geschriften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vnd</a:t>
            </a:r>
            <a:r>
              <a:rPr lang="de-AT" dirty="0" smtClean="0">
                <a:latin typeface="+mj-lt"/>
              </a:rPr>
              <a:t> was </a:t>
            </a:r>
            <a:r>
              <a:rPr lang="de-AT" dirty="0" err="1" smtClean="0">
                <a:latin typeface="+mj-lt"/>
              </a:rPr>
              <a:t>nutzes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vnd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frucht</a:t>
            </a:r>
            <a:r>
              <a:rPr lang="de-AT" dirty="0" smtClean="0">
                <a:latin typeface="+mj-lt"/>
              </a:rPr>
              <a:t> hiervon </a:t>
            </a:r>
            <a:r>
              <a:rPr lang="de-AT" dirty="0" err="1" smtClean="0">
                <a:latin typeface="+mj-lt"/>
              </a:rPr>
              <a:t>entsteen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mugen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vnd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besunder</a:t>
            </a:r>
            <a:r>
              <a:rPr lang="de-AT" dirty="0" smtClean="0">
                <a:latin typeface="+mj-lt"/>
              </a:rPr>
              <a:t> fürsten </a:t>
            </a:r>
            <a:r>
              <a:rPr lang="de-AT" dirty="0" err="1" smtClean="0">
                <a:latin typeface="+mj-lt"/>
              </a:rPr>
              <a:t>vnd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herren</a:t>
            </a:r>
            <a:r>
              <a:rPr lang="de-AT" dirty="0" smtClean="0">
                <a:latin typeface="+mj-lt"/>
              </a:rPr>
              <a:t> so </a:t>
            </a:r>
            <a:r>
              <a:rPr lang="de-AT" dirty="0" err="1" smtClean="0">
                <a:latin typeface="+mj-lt"/>
              </a:rPr>
              <a:t>land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vnd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lütte</a:t>
            </a:r>
            <a:r>
              <a:rPr lang="de-AT" dirty="0" smtClean="0">
                <a:latin typeface="+mj-lt"/>
              </a:rPr>
              <a:t> regieren </a:t>
            </a:r>
            <a:r>
              <a:rPr lang="de-AT" dirty="0" err="1" smtClean="0">
                <a:latin typeface="+mj-lt"/>
              </a:rPr>
              <a:t>söllen</a:t>
            </a:r>
            <a:r>
              <a:rPr lang="de-AT" dirty="0" smtClean="0">
                <a:latin typeface="+mj-lt"/>
              </a:rPr>
              <a:t>; </a:t>
            </a:r>
            <a:r>
              <a:rPr lang="de-AT" dirty="0" err="1" smtClean="0">
                <a:latin typeface="+mj-lt"/>
              </a:rPr>
              <a:t>vnd</a:t>
            </a:r>
            <a:r>
              <a:rPr lang="de-AT" dirty="0" smtClean="0">
                <a:latin typeface="+mj-lt"/>
              </a:rPr>
              <a:t> des </a:t>
            </a:r>
            <a:r>
              <a:rPr lang="de-AT" dirty="0" err="1" smtClean="0">
                <a:latin typeface="+mj-lt"/>
              </a:rPr>
              <a:t>gelychen</a:t>
            </a:r>
            <a:r>
              <a:rPr lang="de-AT" dirty="0" smtClean="0">
                <a:latin typeface="+mj-lt"/>
              </a:rPr>
              <a:t> den landen </a:t>
            </a:r>
            <a:r>
              <a:rPr lang="de-AT" dirty="0" err="1" smtClean="0">
                <a:latin typeface="+mj-lt"/>
              </a:rPr>
              <a:t>selsb</a:t>
            </a:r>
            <a:r>
              <a:rPr lang="de-AT" dirty="0" smtClean="0">
                <a:latin typeface="+mj-lt"/>
              </a:rPr>
              <a:t> </a:t>
            </a:r>
            <a:r>
              <a:rPr lang="de-AT" dirty="0" err="1" smtClean="0">
                <a:latin typeface="+mj-lt"/>
              </a:rPr>
              <a:t>vnd</a:t>
            </a:r>
            <a:r>
              <a:rPr lang="de-AT" dirty="0" smtClean="0">
                <a:latin typeface="+mj-lt"/>
              </a:rPr>
              <a:t> Iren </a:t>
            </a:r>
            <a:r>
              <a:rPr lang="de-AT" dirty="0" err="1" smtClean="0">
                <a:latin typeface="+mj-lt"/>
              </a:rPr>
              <a:t>vndertănen</a:t>
            </a:r>
            <a:r>
              <a:rPr lang="de-AT" dirty="0" smtClean="0">
                <a:latin typeface="+mj-lt"/>
              </a:rPr>
              <a:t>.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10.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r>
              <a:rPr lang="de-DE" sz="2800" dirty="0" smtClean="0">
                <a:latin typeface="+mj-lt"/>
              </a:rPr>
              <a:t>weltliche Moralpädagogik vor christlichem Hintergrund</a:t>
            </a:r>
          </a:p>
          <a:p>
            <a:r>
              <a:rPr lang="de-DE" sz="2800" dirty="0" smtClean="0">
                <a:latin typeface="+mj-lt"/>
              </a:rPr>
              <a:t>augustinische Moralphilosophie</a:t>
            </a:r>
          </a:p>
          <a:p>
            <a:r>
              <a:rPr lang="de-DE" sz="2800" i="1" dirty="0" err="1" smtClean="0">
                <a:latin typeface="+mj-lt"/>
              </a:rPr>
              <a:t>præparatio</a:t>
            </a:r>
            <a:r>
              <a:rPr lang="de-DE" sz="2800" i="1" dirty="0" smtClean="0">
                <a:latin typeface="+mj-lt"/>
              </a:rPr>
              <a:t> </a:t>
            </a:r>
            <a:r>
              <a:rPr lang="de-DE" sz="2800" i="1" dirty="0" err="1" smtClean="0">
                <a:latin typeface="+mj-lt"/>
              </a:rPr>
              <a:t>alterius</a:t>
            </a:r>
            <a:r>
              <a:rPr lang="de-DE" sz="2800" i="1" dirty="0" smtClean="0">
                <a:latin typeface="+mj-lt"/>
              </a:rPr>
              <a:t> </a:t>
            </a:r>
            <a:r>
              <a:rPr lang="de-DE" sz="2800" i="1" dirty="0" err="1" smtClean="0">
                <a:latin typeface="+mj-lt"/>
              </a:rPr>
              <a:t>vitæ</a:t>
            </a:r>
            <a:endParaRPr lang="de-DE" sz="2800" dirty="0" smtClean="0">
              <a:latin typeface="+mj-lt"/>
            </a:endParaRPr>
          </a:p>
          <a:p>
            <a:r>
              <a:rPr lang="de-DE" sz="2800" dirty="0" smtClean="0">
                <a:latin typeface="+mj-lt"/>
              </a:rPr>
              <a:t>Brieftraktate für Herzog Sigmund von Tirol und König Ladislaus von Ungarn</a:t>
            </a:r>
          </a:p>
          <a:p>
            <a:r>
              <a:rPr lang="de-DE" sz="2800" dirty="0" smtClean="0">
                <a:latin typeface="+mj-lt"/>
              </a:rPr>
              <a:t>Bildungsziele und didaktische Methoden des Humanismus</a:t>
            </a:r>
          </a:p>
          <a:p>
            <a:r>
              <a:rPr lang="de-DE" sz="2800" dirty="0" smtClean="0">
                <a:latin typeface="+mj-lt"/>
              </a:rPr>
              <a:t>geistliche, auf das Seelenheil ausgerichtete Bildung</a:t>
            </a:r>
          </a:p>
          <a:p>
            <a:r>
              <a:rPr lang="de-DE" sz="2800" dirty="0" smtClean="0">
                <a:latin typeface="+mj-lt"/>
              </a:rPr>
              <a:t>säkulare, aus der Antike abgeleitete</a:t>
            </a:r>
          </a:p>
          <a:p>
            <a:r>
              <a:rPr lang="de-DE" sz="2800" dirty="0" smtClean="0">
                <a:latin typeface="+mj-lt"/>
              </a:rPr>
              <a:t>für die Ausübung der Herrschaft von höchstem Nutzen</a:t>
            </a:r>
            <a:endParaRPr lang="de-AT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10. </a:t>
            </a:r>
            <a:r>
              <a:rPr lang="de-AT" i="1" dirty="0" smtClean="0"/>
              <a:t>Translatze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r>
              <a:rPr lang="de-DE" i="1" dirty="0" smtClean="0">
                <a:latin typeface="+mj-lt"/>
              </a:rPr>
              <a:t>De </a:t>
            </a:r>
            <a:r>
              <a:rPr lang="de-DE" i="1" dirty="0" err="1" smtClean="0">
                <a:latin typeface="+mj-lt"/>
              </a:rPr>
              <a:t>studiis</a:t>
            </a:r>
            <a:r>
              <a:rPr lang="de-DE" i="1" dirty="0" smtClean="0">
                <a:latin typeface="+mj-lt"/>
              </a:rPr>
              <a:t> et </a:t>
            </a:r>
            <a:r>
              <a:rPr lang="de-DE" i="1" dirty="0" err="1" smtClean="0">
                <a:latin typeface="+mj-lt"/>
              </a:rPr>
              <a:t>litteris</a:t>
            </a:r>
            <a:r>
              <a:rPr lang="de-DE" dirty="0" smtClean="0">
                <a:latin typeface="+mj-lt"/>
              </a:rPr>
              <a:t>, 1443</a:t>
            </a:r>
          </a:p>
          <a:p>
            <a:r>
              <a:rPr lang="de-DE" dirty="0" smtClean="0">
                <a:latin typeface="+mj-lt"/>
              </a:rPr>
              <a:t>Vormacht von Literatur und Rhetorik in der menschlichen Bildung</a:t>
            </a:r>
          </a:p>
          <a:p>
            <a:r>
              <a:rPr lang="de-DE" dirty="0" smtClean="0">
                <a:latin typeface="+mj-lt"/>
              </a:rPr>
              <a:t>den gesamten Kosmos praktischer Kenntnisse</a:t>
            </a:r>
          </a:p>
          <a:p>
            <a:r>
              <a:rPr lang="de-DE" dirty="0" smtClean="0">
                <a:latin typeface="+mj-lt"/>
              </a:rPr>
              <a:t>Nachahmung der antiken Komödien (Plautus, </a:t>
            </a:r>
            <a:r>
              <a:rPr lang="de-DE" dirty="0" err="1" smtClean="0">
                <a:latin typeface="+mj-lt"/>
              </a:rPr>
              <a:t>Terenz</a:t>
            </a:r>
            <a:r>
              <a:rPr lang="de-DE" dirty="0" smtClean="0">
                <a:latin typeface="+mj-lt"/>
              </a:rPr>
              <a:t>)</a:t>
            </a:r>
          </a:p>
          <a:p>
            <a:r>
              <a:rPr lang="de-DE" dirty="0" smtClean="0">
                <a:latin typeface="+mj-lt"/>
              </a:rPr>
              <a:t>die Kinder des Markgrafen von Mantua</a:t>
            </a:r>
          </a:p>
          <a:p>
            <a:r>
              <a:rPr lang="de-DE" dirty="0" err="1" smtClean="0">
                <a:latin typeface="+mj-lt"/>
              </a:rPr>
              <a:t>Vittorino</a:t>
            </a:r>
            <a:r>
              <a:rPr lang="de-DE" dirty="0" smtClean="0">
                <a:latin typeface="+mj-lt"/>
              </a:rPr>
              <a:t> da </a:t>
            </a:r>
            <a:r>
              <a:rPr lang="de-DE" dirty="0" err="1" smtClean="0">
                <a:latin typeface="+mj-lt"/>
              </a:rPr>
              <a:t>Feltre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Casa </a:t>
            </a:r>
            <a:r>
              <a:rPr lang="de-DE" dirty="0" err="1" smtClean="0">
                <a:latin typeface="+mj-lt"/>
              </a:rPr>
              <a:t>Giocosa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Zwei Übersetzungsmethoden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059379"/>
          </a:xfrm>
        </p:spPr>
        <p:txBody>
          <a:bodyPr/>
          <a:lstStyle/>
          <a:p>
            <a:r>
              <a:rPr lang="de-DE" sz="2700" dirty="0" smtClean="0">
                <a:latin typeface="+mj-lt"/>
              </a:rPr>
              <a:t>Leonardo Bruni: </a:t>
            </a:r>
            <a:r>
              <a:rPr lang="de-DE" sz="2700" i="1" dirty="0" smtClean="0">
                <a:latin typeface="+mj-lt"/>
              </a:rPr>
              <a:t>De </a:t>
            </a:r>
            <a:r>
              <a:rPr lang="de-DE" sz="2700" i="1" dirty="0" err="1" smtClean="0">
                <a:latin typeface="+mj-lt"/>
              </a:rPr>
              <a:t>interpretatione</a:t>
            </a:r>
            <a:r>
              <a:rPr lang="de-DE" sz="2700" i="1" dirty="0" smtClean="0">
                <a:latin typeface="+mj-lt"/>
              </a:rPr>
              <a:t> </a:t>
            </a:r>
            <a:r>
              <a:rPr lang="de-DE" sz="2700" i="1" dirty="0" err="1" smtClean="0">
                <a:latin typeface="+mj-lt"/>
              </a:rPr>
              <a:t>recta</a:t>
            </a:r>
            <a:endParaRPr lang="de-DE" sz="2700" i="1" dirty="0" smtClean="0">
              <a:latin typeface="+mj-lt"/>
            </a:endParaRPr>
          </a:p>
          <a:p>
            <a:r>
              <a:rPr lang="de-DE" sz="2700" dirty="0" err="1" smtClean="0">
                <a:latin typeface="+mj-lt"/>
              </a:rPr>
              <a:t>Wyles</a:t>
            </a:r>
            <a:r>
              <a:rPr lang="de-DE" sz="2700" dirty="0" smtClean="0">
                <a:latin typeface="+mj-lt"/>
              </a:rPr>
              <a:t> und </a:t>
            </a:r>
            <a:r>
              <a:rPr lang="de-DE" sz="2700" dirty="0" err="1" smtClean="0">
                <a:latin typeface="+mj-lt"/>
              </a:rPr>
              <a:t>Arigos</a:t>
            </a:r>
            <a:r>
              <a:rPr lang="de-DE" sz="2700" dirty="0" smtClean="0">
                <a:latin typeface="+mj-lt"/>
              </a:rPr>
              <a:t> Prinzip „</a:t>
            </a:r>
            <a:r>
              <a:rPr lang="de-DE" sz="2700" dirty="0" err="1" smtClean="0">
                <a:latin typeface="+mj-lt"/>
              </a:rPr>
              <a:t>wort</a:t>
            </a:r>
            <a:r>
              <a:rPr lang="de-DE" sz="2700" dirty="0" smtClean="0">
                <a:latin typeface="+mj-lt"/>
              </a:rPr>
              <a:t> zu </a:t>
            </a:r>
            <a:r>
              <a:rPr lang="de-DE" sz="2700" dirty="0" err="1" smtClean="0">
                <a:latin typeface="+mj-lt"/>
              </a:rPr>
              <a:t>wort</a:t>
            </a:r>
            <a:r>
              <a:rPr lang="de-DE" sz="2700" dirty="0" smtClean="0">
                <a:latin typeface="+mj-lt"/>
              </a:rPr>
              <a:t>“</a:t>
            </a:r>
          </a:p>
          <a:p>
            <a:r>
              <a:rPr lang="de-DE" sz="2700" dirty="0" err="1" smtClean="0">
                <a:latin typeface="+mj-lt"/>
              </a:rPr>
              <a:t>Steinhöwels</a:t>
            </a:r>
            <a:r>
              <a:rPr lang="de-DE" sz="2700" dirty="0" smtClean="0">
                <a:latin typeface="+mj-lt"/>
              </a:rPr>
              <a:t> und </a:t>
            </a:r>
            <a:r>
              <a:rPr lang="de-DE" sz="2700" dirty="0" err="1" smtClean="0">
                <a:latin typeface="+mj-lt"/>
              </a:rPr>
              <a:t>Eybs</a:t>
            </a:r>
            <a:r>
              <a:rPr lang="de-DE" sz="2700" dirty="0" smtClean="0">
                <a:latin typeface="+mj-lt"/>
              </a:rPr>
              <a:t> Vorgangsweise „nach dem </a:t>
            </a:r>
            <a:r>
              <a:rPr lang="de-DE" sz="2700" dirty="0" err="1" smtClean="0">
                <a:latin typeface="+mj-lt"/>
              </a:rPr>
              <a:t>synn</a:t>
            </a:r>
            <a:r>
              <a:rPr lang="de-DE" sz="2700" dirty="0" smtClean="0">
                <a:latin typeface="+mj-lt"/>
              </a:rPr>
              <a:t> und </a:t>
            </a:r>
            <a:r>
              <a:rPr lang="de-DE" sz="2700" dirty="0" err="1" smtClean="0">
                <a:latin typeface="+mj-lt"/>
              </a:rPr>
              <a:t>mainung</a:t>
            </a:r>
            <a:r>
              <a:rPr lang="de-DE" sz="2700" dirty="0" smtClean="0">
                <a:latin typeface="+mj-lt"/>
              </a:rPr>
              <a:t> der </a:t>
            </a:r>
            <a:r>
              <a:rPr lang="de-DE" sz="2700" dirty="0" err="1" smtClean="0">
                <a:latin typeface="+mj-lt"/>
              </a:rPr>
              <a:t>materien</a:t>
            </a:r>
            <a:r>
              <a:rPr lang="de-DE" sz="2700" dirty="0" smtClean="0">
                <a:latin typeface="+mj-lt"/>
              </a:rPr>
              <a:t>“</a:t>
            </a:r>
          </a:p>
          <a:p>
            <a:r>
              <a:rPr lang="de-DE" sz="2700" dirty="0" smtClean="0">
                <a:latin typeface="+mj-lt"/>
              </a:rPr>
              <a:t>eine neue Kunstprosa</a:t>
            </a:r>
          </a:p>
          <a:p>
            <a:r>
              <a:rPr lang="de-DE" sz="2700" dirty="0" smtClean="0">
                <a:latin typeface="+mj-lt"/>
              </a:rPr>
              <a:t>Hermann Gumbel: </a:t>
            </a:r>
            <a:r>
              <a:rPr lang="de-DE" sz="2700" i="1" dirty="0" smtClean="0">
                <a:latin typeface="+mj-lt"/>
              </a:rPr>
              <a:t>Deutsche Sonderrenaissance in deutscher Prosa</a:t>
            </a:r>
            <a:r>
              <a:rPr lang="de-DE" sz="2700" dirty="0" smtClean="0">
                <a:latin typeface="+mj-lt"/>
              </a:rPr>
              <a:t> (Frankfurt 1930)</a:t>
            </a:r>
          </a:p>
          <a:p>
            <a:r>
              <a:rPr lang="de-DE" sz="2700" dirty="0" smtClean="0">
                <a:latin typeface="+mj-lt"/>
              </a:rPr>
              <a:t>Syntax und Stil, Wort- und Satzstellung</a:t>
            </a:r>
          </a:p>
          <a:p>
            <a:r>
              <a:rPr lang="de-DE" sz="2700" dirty="0" smtClean="0">
                <a:latin typeface="+mj-lt"/>
              </a:rPr>
              <a:t>eine Syntax für das Auge</a:t>
            </a:r>
          </a:p>
          <a:p>
            <a:r>
              <a:rPr lang="de-DE" sz="2700" dirty="0" smtClean="0">
                <a:latin typeface="+mj-lt"/>
              </a:rPr>
              <a:t>lateinische oder romanische Hypotaxe</a:t>
            </a:r>
            <a:endParaRPr lang="de-AT" sz="2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Umfeld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r>
              <a:rPr lang="de-AT" sz="2800" dirty="0" smtClean="0">
                <a:latin typeface="+mj-lt"/>
              </a:rPr>
              <a:t>Heinrich </a:t>
            </a:r>
            <a:r>
              <a:rPr lang="de-AT" sz="2800" dirty="0" err="1" smtClean="0">
                <a:latin typeface="+mj-lt"/>
              </a:rPr>
              <a:t>Steinhöwel</a:t>
            </a:r>
            <a:r>
              <a:rPr lang="de-AT" sz="2800" dirty="0" smtClean="0">
                <a:latin typeface="+mj-lt"/>
              </a:rPr>
              <a:t/>
            </a:r>
            <a:br>
              <a:rPr lang="de-AT" sz="2800" dirty="0" smtClean="0">
                <a:latin typeface="+mj-lt"/>
              </a:rPr>
            </a:br>
            <a:r>
              <a:rPr lang="de-AT" sz="2800" dirty="0" smtClean="0">
                <a:latin typeface="+mj-lt"/>
              </a:rPr>
              <a:t>(1412-1482/83)</a:t>
            </a:r>
          </a:p>
          <a:p>
            <a:r>
              <a:rPr lang="de-AT" sz="2800" dirty="0" smtClean="0">
                <a:latin typeface="+mj-lt"/>
              </a:rPr>
              <a:t>Albrecht von </a:t>
            </a:r>
            <a:r>
              <a:rPr lang="de-AT" sz="2800" dirty="0" err="1" smtClean="0">
                <a:latin typeface="+mj-lt"/>
              </a:rPr>
              <a:t>Eyb</a:t>
            </a:r>
            <a:r>
              <a:rPr lang="de-AT" sz="2800" dirty="0" smtClean="0">
                <a:latin typeface="+mj-lt"/>
              </a:rPr>
              <a:t/>
            </a:r>
            <a:br>
              <a:rPr lang="de-AT" sz="2800" dirty="0" smtClean="0">
                <a:latin typeface="+mj-lt"/>
              </a:rPr>
            </a:br>
            <a:r>
              <a:rPr lang="de-AT" sz="2800" dirty="0" smtClean="0">
                <a:latin typeface="+mj-lt"/>
              </a:rPr>
              <a:t>(1420-75)</a:t>
            </a:r>
          </a:p>
          <a:p>
            <a:r>
              <a:rPr lang="de-AT" sz="2800" dirty="0" smtClean="0">
                <a:latin typeface="+mj-lt"/>
              </a:rPr>
              <a:t>Pseudonym </a:t>
            </a:r>
            <a:r>
              <a:rPr lang="de-AT" sz="2800" dirty="0" err="1" smtClean="0">
                <a:latin typeface="+mj-lt"/>
              </a:rPr>
              <a:t>Arigo</a:t>
            </a:r>
            <a:r>
              <a:rPr lang="de-AT" sz="2800" dirty="0" smtClean="0">
                <a:latin typeface="+mj-lt"/>
              </a:rPr>
              <a:t> –</a:t>
            </a:r>
            <a:br>
              <a:rPr lang="de-AT" sz="2800" dirty="0" smtClean="0">
                <a:latin typeface="+mj-lt"/>
              </a:rPr>
            </a:br>
            <a:r>
              <a:rPr lang="de-AT" sz="2800" dirty="0" smtClean="0">
                <a:latin typeface="+mj-lt"/>
              </a:rPr>
              <a:t>Heinrich Österreicher</a:t>
            </a:r>
            <a:br>
              <a:rPr lang="de-AT" sz="2800" dirty="0" smtClean="0">
                <a:latin typeface="+mj-lt"/>
              </a:rPr>
            </a:br>
            <a:r>
              <a:rPr lang="de-AT" sz="2800" dirty="0" smtClean="0">
                <a:latin typeface="+mj-lt"/>
              </a:rPr>
              <a:t>(~1450-1505) ?</a:t>
            </a:r>
          </a:p>
          <a:p>
            <a:r>
              <a:rPr lang="de-AT" sz="2800" dirty="0" smtClean="0">
                <a:latin typeface="+mj-lt"/>
              </a:rPr>
              <a:t>Vermittler von zentralen</a:t>
            </a:r>
            <a:br>
              <a:rPr lang="de-AT" sz="2800" dirty="0" smtClean="0">
                <a:latin typeface="+mj-lt"/>
              </a:rPr>
            </a:br>
            <a:r>
              <a:rPr lang="de-AT" sz="2800" dirty="0" smtClean="0">
                <a:latin typeface="+mj-lt"/>
              </a:rPr>
              <a:t>Anliegen des italienischen</a:t>
            </a:r>
            <a:br>
              <a:rPr lang="de-AT" sz="2800" dirty="0" smtClean="0">
                <a:latin typeface="+mj-lt"/>
              </a:rPr>
            </a:br>
            <a:r>
              <a:rPr lang="de-AT" sz="2800" dirty="0" smtClean="0">
                <a:latin typeface="+mj-lt"/>
              </a:rPr>
              <a:t>Humanismus in den</a:t>
            </a:r>
            <a:br>
              <a:rPr lang="de-AT" sz="2800" dirty="0" smtClean="0">
                <a:latin typeface="+mj-lt"/>
              </a:rPr>
            </a:br>
            <a:r>
              <a:rPr lang="de-AT" sz="2800" dirty="0" smtClean="0">
                <a:latin typeface="+mj-lt"/>
              </a:rPr>
              <a:t>süddeutschen Raum</a:t>
            </a:r>
          </a:p>
        </p:txBody>
      </p:sp>
      <p:pic>
        <p:nvPicPr>
          <p:cNvPr id="4" name="Grafik 3" descr="Petrarca-Portrai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784" y="1285860"/>
            <a:ext cx="4010182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Wyle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r>
              <a:rPr lang="de-AT" i="1" dirty="0" smtClean="0">
                <a:latin typeface="+mj-lt"/>
              </a:rPr>
              <a:t>Translatzen</a:t>
            </a:r>
            <a:r>
              <a:rPr lang="de-AT" dirty="0" smtClean="0">
                <a:latin typeface="+mj-lt"/>
              </a:rPr>
              <a:t> (1462-78)</a:t>
            </a:r>
          </a:p>
          <a:p>
            <a:r>
              <a:rPr lang="de-AT" i="1" dirty="0" smtClean="0">
                <a:latin typeface="+mj-lt"/>
              </a:rPr>
              <a:t>Dialog zwischen Bauer und Edelmann über den Adel</a:t>
            </a:r>
            <a:r>
              <a:rPr lang="de-AT" dirty="0" smtClean="0">
                <a:latin typeface="+mj-lt"/>
              </a:rPr>
              <a:t> (1470)</a:t>
            </a:r>
          </a:p>
          <a:p>
            <a:r>
              <a:rPr lang="de-AT" dirty="0" smtClean="0">
                <a:latin typeface="+mj-lt"/>
              </a:rPr>
              <a:t>Lobrede auf die Frauen (1474)</a:t>
            </a:r>
          </a:p>
          <a:p>
            <a:r>
              <a:rPr lang="de-AT" i="1" dirty="0" smtClean="0">
                <a:latin typeface="+mj-lt"/>
              </a:rPr>
              <a:t>Rechen- und Schachbuch</a:t>
            </a:r>
            <a:r>
              <a:rPr lang="de-AT" dirty="0" smtClean="0">
                <a:latin typeface="+mj-lt"/>
              </a:rPr>
              <a:t> (~1470)</a:t>
            </a:r>
          </a:p>
          <a:p>
            <a:r>
              <a:rPr lang="de-AT" dirty="0" smtClean="0">
                <a:latin typeface="+mj-lt"/>
              </a:rPr>
              <a:t>Brief- und Formularsammlung – </a:t>
            </a:r>
            <a:r>
              <a:rPr lang="de-AT" i="1" dirty="0" err="1" smtClean="0">
                <a:latin typeface="+mj-lt"/>
              </a:rPr>
              <a:t>Colores</a:t>
            </a:r>
            <a:r>
              <a:rPr lang="de-AT" i="1" dirty="0" smtClean="0">
                <a:latin typeface="+mj-lt"/>
              </a:rPr>
              <a:t> </a:t>
            </a:r>
            <a:r>
              <a:rPr lang="de-AT" i="1" dirty="0" err="1" smtClean="0">
                <a:latin typeface="+mj-lt"/>
              </a:rPr>
              <a:t>rhetoricales</a:t>
            </a:r>
            <a:endParaRPr lang="de-AT" i="1" dirty="0" smtClean="0">
              <a:latin typeface="+mj-lt"/>
            </a:endParaRPr>
          </a:p>
          <a:p>
            <a:r>
              <a:rPr lang="de-AT" i="1" dirty="0" smtClean="0">
                <a:latin typeface="+mj-lt"/>
              </a:rPr>
              <a:t>De </a:t>
            </a:r>
            <a:r>
              <a:rPr lang="de-AT" i="1" dirty="0" err="1" smtClean="0">
                <a:latin typeface="+mj-lt"/>
              </a:rPr>
              <a:t>consolatione</a:t>
            </a:r>
            <a:r>
              <a:rPr lang="de-AT" i="1" dirty="0" smtClean="0">
                <a:latin typeface="+mj-lt"/>
              </a:rPr>
              <a:t> </a:t>
            </a:r>
            <a:r>
              <a:rPr lang="de-AT" i="1" dirty="0" err="1" smtClean="0">
                <a:latin typeface="+mj-lt"/>
              </a:rPr>
              <a:t>philosophiae</a:t>
            </a:r>
            <a:r>
              <a:rPr lang="de-AT" dirty="0" smtClean="0">
                <a:latin typeface="+mj-lt"/>
              </a:rPr>
              <a:t> von Boethius</a:t>
            </a:r>
          </a:p>
          <a:p>
            <a:r>
              <a:rPr lang="de-AT" dirty="0" smtClean="0">
                <a:latin typeface="+mj-lt"/>
              </a:rPr>
              <a:t>Enea Silvio </a:t>
            </a:r>
            <a:r>
              <a:rPr lang="de-AT" dirty="0" err="1" smtClean="0">
                <a:latin typeface="+mj-lt"/>
              </a:rPr>
              <a:t>Piccolomini</a:t>
            </a:r>
            <a:r>
              <a:rPr lang="de-AT" dirty="0" smtClean="0">
                <a:latin typeface="+mj-lt"/>
              </a:rPr>
              <a:t>: </a:t>
            </a:r>
            <a:r>
              <a:rPr lang="de-AT" i="1" dirty="0" err="1" smtClean="0">
                <a:latin typeface="+mj-lt"/>
              </a:rPr>
              <a:t>Epistolae</a:t>
            </a:r>
            <a:r>
              <a:rPr lang="de-AT" i="1" dirty="0" smtClean="0">
                <a:latin typeface="+mj-lt"/>
              </a:rPr>
              <a:t> </a:t>
            </a:r>
            <a:r>
              <a:rPr lang="de-AT" i="1" dirty="0" err="1" smtClean="0">
                <a:latin typeface="+mj-lt"/>
              </a:rPr>
              <a:t>familiares</a:t>
            </a:r>
            <a:r>
              <a:rPr lang="de-AT" i="1" dirty="0" smtClean="0">
                <a:latin typeface="+mj-lt"/>
              </a:rPr>
              <a:t>.</a:t>
            </a:r>
            <a:r>
              <a:rPr lang="de-AT" dirty="0" smtClean="0">
                <a:latin typeface="+mj-lt"/>
              </a:rPr>
              <a:t> Reutlingen: Michael </a:t>
            </a:r>
            <a:r>
              <a:rPr lang="de-AT" dirty="0" err="1" smtClean="0">
                <a:latin typeface="+mj-lt"/>
              </a:rPr>
              <a:t>Greyff</a:t>
            </a:r>
            <a:r>
              <a:rPr lang="de-AT" dirty="0" smtClean="0">
                <a:latin typeface="+mj-lt"/>
              </a:rPr>
              <a:t> 1478</a:t>
            </a:r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Piccolomini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30817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in Wien 1452</a:t>
            </a:r>
          </a:p>
          <a:p>
            <a:r>
              <a:rPr lang="de-DE" dirty="0" smtClean="0">
                <a:latin typeface="+mj-lt"/>
              </a:rPr>
              <a:t>Enea Silvio </a:t>
            </a:r>
            <a:r>
              <a:rPr lang="de-DE" dirty="0" err="1" smtClean="0">
                <a:latin typeface="+mj-lt"/>
              </a:rPr>
              <a:t>Piccolomini</a:t>
            </a:r>
            <a:r>
              <a:rPr lang="de-DE" dirty="0" smtClean="0">
                <a:latin typeface="+mj-lt"/>
              </a:rPr>
              <a:t> (1405-64)</a:t>
            </a:r>
          </a:p>
          <a:p>
            <a:r>
              <a:rPr lang="de-DE" dirty="0" smtClean="0">
                <a:latin typeface="+mj-lt"/>
              </a:rPr>
              <a:t>ab 1458 Papst Pius II.</a:t>
            </a:r>
          </a:p>
          <a:p>
            <a:r>
              <a:rPr lang="de-DE" dirty="0" smtClean="0">
                <a:latin typeface="+mj-lt"/>
              </a:rPr>
              <a:t>1438 nach Wien</a:t>
            </a:r>
          </a:p>
          <a:p>
            <a:r>
              <a:rPr lang="de-DE" dirty="0" smtClean="0">
                <a:latin typeface="+mj-lt"/>
              </a:rPr>
              <a:t>von Herbst 1442 bis Mai 1455 am kaiserlichen Hof</a:t>
            </a:r>
          </a:p>
          <a:p>
            <a:r>
              <a:rPr lang="de-DE" dirty="0" smtClean="0">
                <a:latin typeface="+mj-lt"/>
              </a:rPr>
              <a:t>Wiener Neustadt, Graz und Wien</a:t>
            </a:r>
          </a:p>
          <a:p>
            <a:r>
              <a:rPr lang="de-DE" dirty="0" smtClean="0">
                <a:latin typeface="+mj-lt"/>
              </a:rPr>
              <a:t>1442-47 in der Kanzlei von Friedrich III.</a:t>
            </a:r>
          </a:p>
          <a:p>
            <a:r>
              <a:rPr lang="de-DE" dirty="0" smtClean="0">
                <a:latin typeface="+mj-lt"/>
              </a:rPr>
              <a:t>1443 </a:t>
            </a:r>
            <a:r>
              <a:rPr lang="de-DE" i="1" dirty="0" smtClean="0">
                <a:latin typeface="+mj-lt"/>
              </a:rPr>
              <a:t>De </a:t>
            </a:r>
            <a:r>
              <a:rPr lang="de-DE" i="1" dirty="0" err="1" smtClean="0">
                <a:latin typeface="+mj-lt"/>
              </a:rPr>
              <a:t>studiis</a:t>
            </a:r>
            <a:r>
              <a:rPr lang="de-DE" i="1" dirty="0" smtClean="0">
                <a:latin typeface="+mj-lt"/>
              </a:rPr>
              <a:t> et </a:t>
            </a:r>
            <a:r>
              <a:rPr lang="de-DE" i="1" dirty="0" err="1" smtClean="0">
                <a:latin typeface="+mj-lt"/>
              </a:rPr>
              <a:t>litteris</a:t>
            </a:r>
            <a:r>
              <a:rPr lang="de-DE" dirty="0" smtClean="0">
                <a:latin typeface="+mj-lt"/>
              </a:rPr>
              <a:t> – Leben und Bildung (Erziehungsbrief für Herzog Sigmund von Tirol)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Piccolomini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02255"/>
          </a:xfrm>
        </p:spPr>
        <p:txBody>
          <a:bodyPr/>
          <a:lstStyle/>
          <a:p>
            <a:r>
              <a:rPr lang="de-DE" sz="2600" dirty="0" smtClean="0">
                <a:latin typeface="+mj-lt"/>
              </a:rPr>
              <a:t>1444 </a:t>
            </a:r>
            <a:r>
              <a:rPr lang="de-DE" sz="2600" i="1" dirty="0" err="1" smtClean="0">
                <a:latin typeface="+mj-lt"/>
              </a:rPr>
              <a:t>Historia</a:t>
            </a:r>
            <a:r>
              <a:rPr lang="de-DE" sz="2600" i="1" dirty="0" smtClean="0">
                <a:latin typeface="+mj-lt"/>
              </a:rPr>
              <a:t> de </a:t>
            </a:r>
            <a:r>
              <a:rPr lang="de-DE" sz="2600" i="1" dirty="0" err="1" smtClean="0">
                <a:latin typeface="+mj-lt"/>
              </a:rPr>
              <a:t>duobus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amantibus</a:t>
            </a:r>
            <a:r>
              <a:rPr lang="de-DE" sz="2600" dirty="0" smtClean="0">
                <a:latin typeface="+mj-lt"/>
              </a:rPr>
              <a:t> – Geschichte zweier Liebender</a:t>
            </a:r>
          </a:p>
          <a:p>
            <a:r>
              <a:rPr lang="de-DE" sz="2600" dirty="0" smtClean="0">
                <a:latin typeface="+mj-lt"/>
              </a:rPr>
              <a:t>1450 </a:t>
            </a:r>
            <a:r>
              <a:rPr lang="de-DE" sz="2600" i="1" dirty="0" smtClean="0">
                <a:latin typeface="+mj-lt"/>
              </a:rPr>
              <a:t>De </a:t>
            </a:r>
            <a:r>
              <a:rPr lang="de-DE" sz="2600" i="1" dirty="0" err="1" smtClean="0">
                <a:latin typeface="+mj-lt"/>
              </a:rPr>
              <a:t>liberorum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educatione</a:t>
            </a:r>
            <a:r>
              <a:rPr lang="de-DE" sz="2600" dirty="0" smtClean="0">
                <a:latin typeface="+mj-lt"/>
              </a:rPr>
              <a:t> – Über die Erziehung der Kinder (Erziehungsbrief für König Ladislaus von Ungarn)</a:t>
            </a:r>
          </a:p>
          <a:p>
            <a:r>
              <a:rPr lang="de-DE" sz="2600" dirty="0" smtClean="0">
                <a:latin typeface="+mj-lt"/>
              </a:rPr>
              <a:t>1453-5 </a:t>
            </a:r>
            <a:r>
              <a:rPr lang="de-DE" sz="2600" i="1" dirty="0" err="1" smtClean="0">
                <a:latin typeface="+mj-lt"/>
              </a:rPr>
              <a:t>Historia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Austrialis</a:t>
            </a:r>
            <a:r>
              <a:rPr lang="de-DE" sz="2600" dirty="0" smtClean="0">
                <a:latin typeface="+mj-lt"/>
              </a:rPr>
              <a:t> (</a:t>
            </a:r>
            <a:r>
              <a:rPr lang="de-DE" sz="2600" i="1" dirty="0" err="1" smtClean="0">
                <a:latin typeface="+mj-lt"/>
              </a:rPr>
              <a:t>Historia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rerum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Friderici</a:t>
            </a:r>
            <a:r>
              <a:rPr lang="de-DE" sz="2600" i="1" dirty="0" smtClean="0">
                <a:latin typeface="+mj-lt"/>
              </a:rPr>
              <a:t> III </a:t>
            </a:r>
            <a:r>
              <a:rPr lang="de-DE" sz="2600" i="1" dirty="0" err="1" smtClean="0">
                <a:latin typeface="+mj-lt"/>
              </a:rPr>
              <a:t>imperatoris</a:t>
            </a:r>
            <a:r>
              <a:rPr lang="de-DE" sz="2600" i="1" dirty="0" smtClean="0">
                <a:latin typeface="+mj-lt"/>
              </a:rPr>
              <a:t>)</a:t>
            </a:r>
            <a:r>
              <a:rPr lang="de-DE" sz="2600" dirty="0" smtClean="0">
                <a:latin typeface="+mj-lt"/>
              </a:rPr>
              <a:t> – Geschichte Österreichs (Geschichte Kaiser Friedrich III.)</a:t>
            </a:r>
            <a:endParaRPr lang="de-AT" sz="2600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Dichterkrönung in Frankfurt am 27. Juli 1442</a:t>
            </a:r>
          </a:p>
          <a:p>
            <a:r>
              <a:rPr lang="de-DE" sz="2600" i="1" dirty="0" err="1" smtClean="0">
                <a:latin typeface="+mj-lt"/>
              </a:rPr>
              <a:t>Poeta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laureatus</a:t>
            </a:r>
            <a:endParaRPr lang="de-DE" sz="2600" i="1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Reden im Februar und März 1455 in Wien</a:t>
            </a:r>
          </a:p>
          <a:p>
            <a:r>
              <a:rPr lang="de-DE" sz="2600" dirty="0" smtClean="0">
                <a:latin typeface="+mj-lt"/>
              </a:rPr>
              <a:t>November 1459, </a:t>
            </a:r>
            <a:r>
              <a:rPr lang="de-DE" sz="2600" dirty="0" err="1" smtClean="0">
                <a:latin typeface="+mj-lt"/>
              </a:rPr>
              <a:t>Wyle</a:t>
            </a:r>
            <a:r>
              <a:rPr lang="de-DE" sz="2600" dirty="0" smtClean="0">
                <a:latin typeface="+mj-lt"/>
              </a:rPr>
              <a:t> auf dem Fürstenkongress in Mantua</a:t>
            </a:r>
            <a:endParaRPr lang="de-AT" sz="2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</a:t>
            </a:r>
            <a:r>
              <a:rPr lang="de-AT" i="1" dirty="0" smtClean="0"/>
              <a:t>Translatze</a:t>
            </a:r>
            <a:endParaRPr lang="de-AT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02255"/>
          </a:xfrm>
        </p:spPr>
        <p:txBody>
          <a:bodyPr/>
          <a:lstStyle/>
          <a:p>
            <a:r>
              <a:rPr lang="de-DE" sz="2600" dirty="0" smtClean="0">
                <a:latin typeface="+mj-lt"/>
              </a:rPr>
              <a:t>1462, Markgräfin Katharina von Baden</a:t>
            </a:r>
          </a:p>
          <a:p>
            <a:r>
              <a:rPr lang="de-DE" sz="2600" dirty="0" smtClean="0">
                <a:latin typeface="+mj-lt"/>
              </a:rPr>
              <a:t>erste Übersetzung der </a:t>
            </a:r>
            <a:r>
              <a:rPr lang="de-DE" sz="2600" i="1" dirty="0" err="1" smtClean="0">
                <a:latin typeface="+mj-lt"/>
              </a:rPr>
              <a:t>Historia</a:t>
            </a:r>
            <a:r>
              <a:rPr lang="de-DE" sz="2600" i="1" dirty="0" smtClean="0">
                <a:latin typeface="+mj-lt"/>
              </a:rPr>
              <a:t> de </a:t>
            </a:r>
            <a:r>
              <a:rPr lang="de-DE" sz="2600" i="1" dirty="0" err="1" smtClean="0">
                <a:latin typeface="+mj-lt"/>
              </a:rPr>
              <a:t>duobus</a:t>
            </a:r>
            <a:r>
              <a:rPr lang="de-DE" sz="2600" i="1" dirty="0" smtClean="0">
                <a:latin typeface="+mj-lt"/>
              </a:rPr>
              <a:t> </a:t>
            </a:r>
            <a:r>
              <a:rPr lang="de-DE" sz="2600" i="1" dirty="0" err="1" smtClean="0">
                <a:latin typeface="+mj-lt"/>
              </a:rPr>
              <a:t>amantibus</a:t>
            </a:r>
            <a:endParaRPr lang="de-DE" sz="2600" dirty="0" smtClean="0">
              <a:latin typeface="+mj-lt"/>
            </a:endParaRPr>
          </a:p>
          <a:p>
            <a:r>
              <a:rPr lang="de-DE" sz="2600" dirty="0" smtClean="0">
                <a:latin typeface="+mj-lt"/>
              </a:rPr>
              <a:t>italienische Übersetzung – Alessandro </a:t>
            </a:r>
            <a:r>
              <a:rPr lang="de-DE" sz="2600" dirty="0" err="1" smtClean="0">
                <a:latin typeface="+mj-lt"/>
              </a:rPr>
              <a:t>Braccesi</a:t>
            </a:r>
            <a:r>
              <a:rPr lang="de-DE" sz="2600" dirty="0" smtClean="0">
                <a:latin typeface="+mj-lt"/>
              </a:rPr>
              <a:t> 1477</a:t>
            </a:r>
          </a:p>
          <a:p>
            <a:r>
              <a:rPr lang="de-AT" sz="2600" dirty="0" smtClean="0">
                <a:latin typeface="+mj-lt"/>
              </a:rPr>
              <a:t>Item in der ersten </a:t>
            </a:r>
            <a:r>
              <a:rPr lang="de-AT" sz="2600" dirty="0" err="1" smtClean="0">
                <a:latin typeface="+mj-lt"/>
              </a:rPr>
              <a:t>translatze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dises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bůches</a:t>
            </a:r>
            <a:r>
              <a:rPr lang="de-AT" sz="2600" dirty="0" smtClean="0">
                <a:latin typeface="+mj-lt"/>
              </a:rPr>
              <a:t> von </a:t>
            </a:r>
            <a:r>
              <a:rPr lang="de-AT" sz="2600" dirty="0" err="1" smtClean="0">
                <a:latin typeface="+mj-lt"/>
              </a:rPr>
              <a:t>Euriolo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lucrecia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wirt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funden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ain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grosser</a:t>
            </a:r>
            <a:r>
              <a:rPr lang="de-AT" sz="2600" dirty="0" smtClean="0">
                <a:latin typeface="+mj-lt"/>
              </a:rPr>
              <a:t> fremder handel </a:t>
            </a:r>
            <a:r>
              <a:rPr lang="de-AT" sz="2600" dirty="0" err="1" smtClean="0">
                <a:latin typeface="+mj-lt"/>
              </a:rPr>
              <a:t>ainer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bůlschafft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darjnne</a:t>
            </a:r>
            <a:r>
              <a:rPr lang="de-AT" sz="2600" dirty="0" smtClean="0">
                <a:latin typeface="+mj-lt"/>
              </a:rPr>
              <a:t> alle </a:t>
            </a:r>
            <a:r>
              <a:rPr lang="de-AT" sz="2600" dirty="0" err="1" smtClean="0">
                <a:latin typeface="+mj-lt"/>
              </a:rPr>
              <a:t>aigenschaft</a:t>
            </a:r>
            <a:r>
              <a:rPr lang="de-AT" sz="2600" dirty="0" smtClean="0">
                <a:latin typeface="+mj-lt"/>
              </a:rPr>
              <a:t> der liebe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was die </a:t>
            </a:r>
            <a:r>
              <a:rPr lang="de-AT" sz="2600" dirty="0" err="1" smtClean="0">
                <a:latin typeface="+mj-lt"/>
              </a:rPr>
              <a:t>gebürt</a:t>
            </a:r>
            <a:r>
              <a:rPr lang="de-AT" sz="2600" dirty="0" smtClean="0">
                <a:latin typeface="+mj-lt"/>
              </a:rPr>
              <a:t>; </a:t>
            </a:r>
            <a:r>
              <a:rPr lang="de-AT" sz="2600" dirty="0" err="1" smtClean="0">
                <a:latin typeface="+mj-lt"/>
              </a:rPr>
              <a:t>besunder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daz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darInne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allwegen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entlich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mer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bitterkait</a:t>
            </a:r>
            <a:r>
              <a:rPr lang="de-AT" sz="2600" dirty="0" smtClean="0">
                <a:latin typeface="+mj-lt"/>
              </a:rPr>
              <a:t> dann </a:t>
            </a:r>
            <a:r>
              <a:rPr lang="de-AT" sz="2600" dirty="0" err="1" smtClean="0">
                <a:latin typeface="+mj-lt"/>
              </a:rPr>
              <a:t>süsse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mer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laides</a:t>
            </a:r>
            <a:r>
              <a:rPr lang="de-AT" sz="2600" dirty="0" smtClean="0">
                <a:latin typeface="+mj-lt"/>
              </a:rPr>
              <a:t> dann </a:t>
            </a:r>
            <a:r>
              <a:rPr lang="de-AT" sz="2600" dirty="0" err="1" smtClean="0">
                <a:latin typeface="+mj-lt"/>
              </a:rPr>
              <a:t>fröiden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funden</a:t>
            </a:r>
            <a:r>
              <a:rPr lang="de-AT" sz="2600" dirty="0" smtClean="0">
                <a:latin typeface="+mj-lt"/>
              </a:rPr>
              <a:t> wird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darumb</a:t>
            </a:r>
            <a:r>
              <a:rPr lang="de-AT" sz="2600" dirty="0" smtClean="0">
                <a:latin typeface="+mj-lt"/>
              </a:rPr>
              <a:t> die </a:t>
            </a:r>
            <a:r>
              <a:rPr lang="de-AT" sz="2600" dirty="0" err="1" smtClean="0">
                <a:latin typeface="+mj-lt"/>
              </a:rPr>
              <a:t>syg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zefliechen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vnd</a:t>
            </a:r>
            <a:r>
              <a:rPr lang="de-AT" sz="2600" dirty="0" smtClean="0">
                <a:latin typeface="+mj-lt"/>
              </a:rPr>
              <a:t> </a:t>
            </a:r>
            <a:r>
              <a:rPr lang="de-AT" sz="2600" dirty="0" err="1" smtClean="0">
                <a:latin typeface="+mj-lt"/>
              </a:rPr>
              <a:t>zemyden</a:t>
            </a:r>
            <a:r>
              <a:rPr lang="de-AT" sz="2600" dirty="0" smtClean="0">
                <a:latin typeface="+mj-lt"/>
              </a:rPr>
              <a:t>.</a:t>
            </a:r>
          </a:p>
          <a:p>
            <a:r>
              <a:rPr lang="de-AT" sz="2600" dirty="0" smtClean="0">
                <a:latin typeface="+mj-lt"/>
              </a:rPr>
              <a:t>Translationen von Niclas von </a:t>
            </a:r>
            <a:r>
              <a:rPr lang="de-AT" sz="2600" dirty="0" err="1" smtClean="0">
                <a:latin typeface="+mj-lt"/>
              </a:rPr>
              <a:t>Wyle</a:t>
            </a:r>
            <a:r>
              <a:rPr lang="de-AT" sz="2600" dirty="0" smtClean="0">
                <a:latin typeface="+mj-lt"/>
              </a:rPr>
              <a:t>. Herausgegeben durch Adelbert von Keller. Stuttgart 1861 [Bibliothek des </a:t>
            </a:r>
            <a:r>
              <a:rPr lang="de-AT" sz="2600" dirty="0" err="1" smtClean="0">
                <a:latin typeface="+mj-lt"/>
              </a:rPr>
              <a:t>Litterarischen</a:t>
            </a:r>
            <a:r>
              <a:rPr lang="de-AT" sz="2600" dirty="0" smtClean="0">
                <a:latin typeface="+mj-lt"/>
              </a:rPr>
              <a:t> Vereins, Band LVII]</a:t>
            </a:r>
            <a:endParaRPr lang="de-AT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err="1" smtClean="0"/>
              <a:t>Historia</a:t>
            </a:r>
            <a:r>
              <a:rPr lang="de-AT" i="1" dirty="0" smtClean="0"/>
              <a:t> de </a:t>
            </a:r>
            <a:r>
              <a:rPr lang="de-AT" i="1" dirty="0" err="1" smtClean="0"/>
              <a:t>duobus</a:t>
            </a:r>
            <a:r>
              <a:rPr lang="de-AT" i="1" dirty="0" smtClean="0"/>
              <a:t> </a:t>
            </a:r>
            <a:r>
              <a:rPr lang="de-AT" i="1" dirty="0" err="1" smtClean="0"/>
              <a:t>amantibus</a:t>
            </a:r>
            <a:endParaRPr lang="de-AT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Brief an Mariano de’ </a:t>
            </a:r>
            <a:r>
              <a:rPr lang="de-DE" dirty="0" err="1" smtClean="0">
                <a:latin typeface="+mj-lt"/>
              </a:rPr>
              <a:t>Sozzini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Wien 3. 7. 1444</a:t>
            </a:r>
          </a:p>
          <a:p>
            <a:r>
              <a:rPr lang="de-DE" dirty="0" smtClean="0">
                <a:latin typeface="+mj-lt"/>
              </a:rPr>
              <a:t>Sendbrief durch seine eigene Widmung ersetzt</a:t>
            </a:r>
          </a:p>
          <a:p>
            <a:r>
              <a:rPr lang="de-DE" dirty="0" smtClean="0">
                <a:latin typeface="+mj-lt"/>
              </a:rPr>
              <a:t>historischer Kontext und Figuren</a:t>
            </a:r>
          </a:p>
          <a:p>
            <a:r>
              <a:rPr lang="de-DE" dirty="0" smtClean="0">
                <a:latin typeface="+mj-lt"/>
              </a:rPr>
              <a:t>Zusammenfassung der Umstände</a:t>
            </a:r>
          </a:p>
          <a:p>
            <a:r>
              <a:rPr lang="de-DE" dirty="0" smtClean="0">
                <a:latin typeface="+mj-lt"/>
              </a:rPr>
              <a:t>Verhältnis zu </a:t>
            </a:r>
            <a:r>
              <a:rPr lang="de-DE" dirty="0" err="1" smtClean="0">
                <a:latin typeface="+mj-lt"/>
              </a:rPr>
              <a:t>Sozzini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eine wahre Geschichte seiner Zeit</a:t>
            </a:r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e">
  <a:themeElements>
    <a:clrScheme name="Kante 16">
      <a:dk1>
        <a:srgbClr val="000000"/>
      </a:dk1>
      <a:lt1>
        <a:srgbClr val="FFFFFF"/>
      </a:lt1>
      <a:dk2>
        <a:srgbClr val="333300"/>
      </a:dk2>
      <a:lt2>
        <a:srgbClr val="666699"/>
      </a:lt2>
      <a:accent1>
        <a:srgbClr val="800000"/>
      </a:accent1>
      <a:accent2>
        <a:srgbClr val="4C6D4E"/>
      </a:accent2>
      <a:accent3>
        <a:srgbClr val="FFFFFF"/>
      </a:accent3>
      <a:accent4>
        <a:srgbClr val="000000"/>
      </a:accent4>
      <a:accent5>
        <a:srgbClr val="C0AAAA"/>
      </a:accent5>
      <a:accent6>
        <a:srgbClr val="446246"/>
      </a:accent6>
      <a:hlink>
        <a:srgbClr val="4C6D80"/>
      </a:hlink>
      <a:folHlink>
        <a:srgbClr val="B2B2B2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10">
        <a:dk1>
          <a:srgbClr val="000000"/>
        </a:dk1>
        <a:lt1>
          <a:srgbClr val="FFFFFF"/>
        </a:lt1>
        <a:dk2>
          <a:srgbClr val="006600"/>
        </a:dk2>
        <a:lt2>
          <a:srgbClr val="666699"/>
        </a:lt2>
        <a:accent1>
          <a:srgbClr val="800000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11">
        <a:dk1>
          <a:srgbClr val="000000"/>
        </a:dk1>
        <a:lt1>
          <a:srgbClr val="FFFFFF"/>
        </a:lt1>
        <a:dk2>
          <a:srgbClr val="FF0066"/>
        </a:dk2>
        <a:lt2>
          <a:srgbClr val="666699"/>
        </a:lt2>
        <a:accent1>
          <a:srgbClr val="800000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12">
        <a:dk1>
          <a:srgbClr val="000000"/>
        </a:dk1>
        <a:lt1>
          <a:srgbClr val="FFFFFF"/>
        </a:lt1>
        <a:dk2>
          <a:srgbClr val="FF6600"/>
        </a:dk2>
        <a:lt2>
          <a:srgbClr val="666699"/>
        </a:lt2>
        <a:accent1>
          <a:srgbClr val="800000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13">
        <a:dk1>
          <a:srgbClr val="000000"/>
        </a:dk1>
        <a:lt1>
          <a:srgbClr val="FFFFFF"/>
        </a:lt1>
        <a:dk2>
          <a:srgbClr val="666699"/>
        </a:dk2>
        <a:lt2>
          <a:srgbClr val="666699"/>
        </a:lt2>
        <a:accent1>
          <a:srgbClr val="800000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14">
        <a:dk1>
          <a:srgbClr val="000000"/>
        </a:dk1>
        <a:lt1>
          <a:srgbClr val="FFFFFF"/>
        </a:lt1>
        <a:dk2>
          <a:srgbClr val="4D4D4D"/>
        </a:dk2>
        <a:lt2>
          <a:srgbClr val="666699"/>
        </a:lt2>
        <a:accent1>
          <a:srgbClr val="800000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15">
        <a:dk1>
          <a:srgbClr val="000000"/>
        </a:dk1>
        <a:lt1>
          <a:srgbClr val="FFFFFF"/>
        </a:lt1>
        <a:dk2>
          <a:srgbClr val="336600"/>
        </a:dk2>
        <a:lt2>
          <a:srgbClr val="666699"/>
        </a:lt2>
        <a:accent1>
          <a:srgbClr val="800000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16">
        <a:dk1>
          <a:srgbClr val="000000"/>
        </a:dk1>
        <a:lt1>
          <a:srgbClr val="FFFFFF"/>
        </a:lt1>
        <a:dk2>
          <a:srgbClr val="333300"/>
        </a:dk2>
        <a:lt2>
          <a:srgbClr val="666699"/>
        </a:lt2>
        <a:accent1>
          <a:srgbClr val="800000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1958</Words>
  <Application>Microsoft Office PowerPoint</Application>
  <PresentationFormat>Bildschirmpräsentation (4:3)</PresentationFormat>
  <Paragraphs>209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Kante</vt:lpstr>
      <vt:lpstr>Der frühhumanistische Übersetzer  Niklas von Wyle</vt:lpstr>
      <vt:lpstr>Biographie</vt:lpstr>
      <vt:lpstr>Biographie</vt:lpstr>
      <vt:lpstr>Umfeld</vt:lpstr>
      <vt:lpstr>Wyle</vt:lpstr>
      <vt:lpstr>Piccolomini</vt:lpstr>
      <vt:lpstr>Piccolomini</vt:lpstr>
      <vt:lpstr>1. Translatze</vt:lpstr>
      <vt:lpstr>Historia de duobus amantibus</vt:lpstr>
      <vt:lpstr>Historia de duobus amantibus</vt:lpstr>
      <vt:lpstr>Vernunft und Begierde</vt:lpstr>
      <vt:lpstr>Zwillingsformen</vt:lpstr>
      <vt:lpstr>De duobus amantibus – 1. Translatze</vt:lpstr>
      <vt:lpstr>De duobus amantibus – 1. Translatze</vt:lpstr>
      <vt:lpstr>De duobus amantibus – 1. Translatze</vt:lpstr>
      <vt:lpstr>De duobus amantibus – 1. Translatze</vt:lpstr>
      <vt:lpstr>De duobus amantibus – 1. Translatze</vt:lpstr>
      <vt:lpstr>De duobus amantibus – 1. Translatze</vt:lpstr>
      <vt:lpstr>De duobus amantibus – 1. Translatze</vt:lpstr>
      <vt:lpstr>Historia de duobus amantibus</vt:lpstr>
      <vt:lpstr>De duobus amantibus – 1. Translatze</vt:lpstr>
      <vt:lpstr>De duobus amantibus – 1. Translatze</vt:lpstr>
      <vt:lpstr>1. Translatze</vt:lpstr>
      <vt:lpstr>Weitere 17 Translatzen</vt:lpstr>
      <vt:lpstr>Bedeutung Wyles</vt:lpstr>
      <vt:lpstr>2. Translatze</vt:lpstr>
      <vt:lpstr>2. Translatze</vt:lpstr>
      <vt:lpstr>2. Translatze</vt:lpstr>
      <vt:lpstr>2. Translatze</vt:lpstr>
      <vt:lpstr>2. Translatze</vt:lpstr>
      <vt:lpstr>10. Translatze</vt:lpstr>
      <vt:lpstr>10. Translatze</vt:lpstr>
      <vt:lpstr>10. Translatze</vt:lpstr>
      <vt:lpstr>Zwei Übersetzungsmethoden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Philhellenismus in der westeuropäischen Literatur von 1780 bis 1830</dc:title>
  <dc:creator>Noe</dc:creator>
  <cp:lastModifiedBy>Noe</cp:lastModifiedBy>
  <cp:revision>323</cp:revision>
  <dcterms:created xsi:type="dcterms:W3CDTF">2006-12-19T15:02:33Z</dcterms:created>
  <dcterms:modified xsi:type="dcterms:W3CDTF">2012-10-11T13:43:24Z</dcterms:modified>
</cp:coreProperties>
</file>